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9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4" r:id="rId2"/>
  </p:sldMasterIdLst>
  <p:notesMasterIdLst>
    <p:notesMasterId r:id="rId41"/>
  </p:notesMasterIdLst>
  <p:sldIdLst>
    <p:sldId id="480" r:id="rId3"/>
    <p:sldId id="449" r:id="rId4"/>
    <p:sldId id="450" r:id="rId5"/>
    <p:sldId id="451" r:id="rId6"/>
    <p:sldId id="461" r:id="rId7"/>
    <p:sldId id="462" r:id="rId8"/>
    <p:sldId id="463" r:id="rId9"/>
    <p:sldId id="464" r:id="rId10"/>
    <p:sldId id="442" r:id="rId11"/>
    <p:sldId id="443" r:id="rId12"/>
    <p:sldId id="536" r:id="rId13"/>
    <p:sldId id="535" r:id="rId14"/>
    <p:sldId id="444" r:id="rId15"/>
    <p:sldId id="465" r:id="rId16"/>
    <p:sldId id="466" r:id="rId17"/>
    <p:sldId id="467" r:id="rId18"/>
    <p:sldId id="468" r:id="rId19"/>
    <p:sldId id="470" r:id="rId20"/>
    <p:sldId id="545" r:id="rId21"/>
    <p:sldId id="546" r:id="rId22"/>
    <p:sldId id="547" r:id="rId23"/>
    <p:sldId id="469" r:id="rId24"/>
    <p:sldId id="540" r:id="rId25"/>
    <p:sldId id="538" r:id="rId26"/>
    <p:sldId id="548" r:id="rId27"/>
    <p:sldId id="542" r:id="rId28"/>
    <p:sldId id="539" r:id="rId29"/>
    <p:sldId id="471" r:id="rId30"/>
    <p:sldId id="472" r:id="rId31"/>
    <p:sldId id="544" r:id="rId32"/>
    <p:sldId id="543" r:id="rId33"/>
    <p:sldId id="473" r:id="rId34"/>
    <p:sldId id="474" r:id="rId35"/>
    <p:sldId id="475" r:id="rId36"/>
    <p:sldId id="476" r:id="rId37"/>
    <p:sldId id="477" r:id="rId38"/>
    <p:sldId id="478" r:id="rId39"/>
    <p:sldId id="383" r:id="rId40"/>
  </p:sldIdLst>
  <p:sldSz cx="12192000" cy="6858000"/>
  <p:notesSz cx="6858000" cy="9144000"/>
  <p:defaultTextStyle>
    <a:defPPr>
      <a:defRPr lang="en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BEBED"/>
    <a:srgbClr val="EDEDF0"/>
    <a:srgbClr val="F09C3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604"/>
    <p:restoredTop sz="82412"/>
  </p:normalViewPr>
  <p:slideViewPr>
    <p:cSldViewPr snapToGrid="0">
      <p:cViewPr varScale="1">
        <p:scale>
          <a:sx n="130" d="100"/>
          <a:sy n="130" d="100"/>
        </p:scale>
        <p:origin x="33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20" Type="http://schemas.openxmlformats.org/officeDocument/2006/relationships/slide" Target="slides/slide18.xml"/><Relationship Id="rId41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ECF64F6-5313-4CBA-AC86-4EEC6C2F47AD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tr-TR"/>
        </a:p>
      </dgm:t>
    </dgm:pt>
    <dgm:pt modelId="{BAA917D4-C81F-483A-848F-E6BA0363950F}">
      <dgm:prSet phldrT="[Text]" custT="1"/>
      <dgm:spPr>
        <a:xfrm>
          <a:off x="224734" y="995"/>
          <a:ext cx="3064798" cy="232401"/>
        </a:xfrm>
        <a:prstGeom prst="roundRect">
          <a:avLst/>
        </a:prstGeom>
        <a:solidFill>
          <a:srgbClr val="8064A2">
            <a:lumMod val="75000"/>
          </a:srgbClr>
        </a:solidFill>
        <a:ln w="25400" cap="flat" cmpd="sng" algn="ctr">
          <a:solidFill>
            <a:srgbClr val="F79646">
              <a:lumMod val="75000"/>
            </a:srgb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tr-TR" sz="1100" b="1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Proje Künyesi</a:t>
          </a:r>
        </a:p>
      </dgm:t>
    </dgm:pt>
    <dgm:pt modelId="{08838A40-C6F1-4F51-9780-9621EF1A1607}" type="parTrans" cxnId="{47728702-0614-4E0D-9D41-3B6081AF558D}">
      <dgm:prSet/>
      <dgm:spPr/>
      <dgm:t>
        <a:bodyPr/>
        <a:lstStyle/>
        <a:p>
          <a:endParaRPr lang="tr-TR" sz="1100"/>
        </a:p>
      </dgm:t>
    </dgm:pt>
    <dgm:pt modelId="{58990006-BDAA-424D-A8E2-A38075857C51}" type="sibTrans" cxnId="{47728702-0614-4E0D-9D41-3B6081AF558D}">
      <dgm:prSet/>
      <dgm:spPr/>
      <dgm:t>
        <a:bodyPr/>
        <a:lstStyle/>
        <a:p>
          <a:endParaRPr lang="tr-TR" sz="1100"/>
        </a:p>
      </dgm:t>
    </dgm:pt>
    <dgm:pt modelId="{3535D793-1CF7-4026-91B9-41077FBC4B53}" type="pres">
      <dgm:prSet presAssocID="{6ECF64F6-5313-4CBA-AC86-4EEC6C2F47AD}" presName="linear" presStyleCnt="0">
        <dgm:presLayoutVars>
          <dgm:dir/>
          <dgm:animLvl val="lvl"/>
          <dgm:resizeHandles val="exact"/>
        </dgm:presLayoutVars>
      </dgm:prSet>
      <dgm:spPr/>
    </dgm:pt>
    <dgm:pt modelId="{5E0320A7-ABCD-48D5-B96E-5623BFDBCB82}" type="pres">
      <dgm:prSet presAssocID="{BAA917D4-C81F-483A-848F-E6BA0363950F}" presName="parentLin" presStyleCnt="0"/>
      <dgm:spPr/>
    </dgm:pt>
    <dgm:pt modelId="{86B20E9B-7B90-4A4F-B063-338017AF4FE5}" type="pres">
      <dgm:prSet presAssocID="{BAA917D4-C81F-483A-848F-E6BA0363950F}" presName="parentLeftMargin" presStyleLbl="node1" presStyleIdx="0" presStyleCnt="1"/>
      <dgm:spPr/>
    </dgm:pt>
    <dgm:pt modelId="{225902C0-A7D3-4236-92FB-28DF404C1370}" type="pres">
      <dgm:prSet presAssocID="{BAA917D4-C81F-483A-848F-E6BA0363950F}" presName="parentText" presStyleLbl="node1" presStyleIdx="0" presStyleCnt="1" custScaleX="116932" custScaleY="160747" custLinFactNeighborX="20041">
        <dgm:presLayoutVars>
          <dgm:chMax val="0"/>
          <dgm:bulletEnabled val="1"/>
        </dgm:presLayoutVars>
      </dgm:prSet>
      <dgm:spPr/>
    </dgm:pt>
    <dgm:pt modelId="{9D493450-9053-4D18-AFBC-CF9CE7E8ED99}" type="pres">
      <dgm:prSet presAssocID="{BAA917D4-C81F-483A-848F-E6BA0363950F}" presName="negativeSpace" presStyleCnt="0"/>
      <dgm:spPr/>
    </dgm:pt>
    <dgm:pt modelId="{E19F6F3C-B4B7-4D29-AAA4-C900E6C8C138}" type="pres">
      <dgm:prSet presAssocID="{BAA917D4-C81F-483A-848F-E6BA0363950F}" presName="childText" presStyleLbl="conFgAcc1" presStyleIdx="0" presStyleCnt="1" custLinFactY="29854" custLinFactNeighborX="4579" custLinFactNeighborY="100000">
        <dgm:presLayoutVars>
          <dgm:bulletEnabled val="1"/>
        </dgm:presLayoutVars>
      </dgm:prSet>
      <dgm:spPr/>
    </dgm:pt>
  </dgm:ptLst>
  <dgm:cxnLst>
    <dgm:cxn modelId="{47728702-0614-4E0D-9D41-3B6081AF558D}" srcId="{6ECF64F6-5313-4CBA-AC86-4EEC6C2F47AD}" destId="{BAA917D4-C81F-483A-848F-E6BA0363950F}" srcOrd="0" destOrd="0" parTransId="{08838A40-C6F1-4F51-9780-9621EF1A1607}" sibTransId="{58990006-BDAA-424D-A8E2-A38075857C51}"/>
    <dgm:cxn modelId="{FAD35AD4-BE48-416A-A424-3D1F0A7E2BFD}" type="presOf" srcId="{BAA917D4-C81F-483A-848F-E6BA0363950F}" destId="{86B20E9B-7B90-4A4F-B063-338017AF4FE5}" srcOrd="0" destOrd="0" presId="urn:microsoft.com/office/officeart/2005/8/layout/list1"/>
    <dgm:cxn modelId="{80A252E3-AD78-4F94-BFE7-E67A6AB1E5D7}" type="presOf" srcId="{6ECF64F6-5313-4CBA-AC86-4EEC6C2F47AD}" destId="{3535D793-1CF7-4026-91B9-41077FBC4B53}" srcOrd="0" destOrd="0" presId="urn:microsoft.com/office/officeart/2005/8/layout/list1"/>
    <dgm:cxn modelId="{0995AFF8-F3FB-4F9A-A5BD-D6FC7B25DD53}" type="presOf" srcId="{BAA917D4-C81F-483A-848F-E6BA0363950F}" destId="{225902C0-A7D3-4236-92FB-28DF404C1370}" srcOrd="1" destOrd="0" presId="urn:microsoft.com/office/officeart/2005/8/layout/list1"/>
    <dgm:cxn modelId="{71A46C9F-9CEF-43A8-AB8C-9AA6C128EDBD}" type="presParOf" srcId="{3535D793-1CF7-4026-91B9-41077FBC4B53}" destId="{5E0320A7-ABCD-48D5-B96E-5623BFDBCB82}" srcOrd="0" destOrd="0" presId="urn:microsoft.com/office/officeart/2005/8/layout/list1"/>
    <dgm:cxn modelId="{9ABBB291-835B-446F-8A30-2736E6D3F555}" type="presParOf" srcId="{5E0320A7-ABCD-48D5-B96E-5623BFDBCB82}" destId="{86B20E9B-7B90-4A4F-B063-338017AF4FE5}" srcOrd="0" destOrd="0" presId="urn:microsoft.com/office/officeart/2005/8/layout/list1"/>
    <dgm:cxn modelId="{6B77C174-BDE7-43F3-9441-2B4E7C01AC16}" type="presParOf" srcId="{5E0320A7-ABCD-48D5-B96E-5623BFDBCB82}" destId="{225902C0-A7D3-4236-92FB-28DF404C1370}" srcOrd="1" destOrd="0" presId="urn:microsoft.com/office/officeart/2005/8/layout/list1"/>
    <dgm:cxn modelId="{03FF55DC-5D45-4B03-B2D9-F9DF5F66BFAC}" type="presParOf" srcId="{3535D793-1CF7-4026-91B9-41077FBC4B53}" destId="{9D493450-9053-4D18-AFBC-CF9CE7E8ED99}" srcOrd="1" destOrd="0" presId="urn:microsoft.com/office/officeart/2005/8/layout/list1"/>
    <dgm:cxn modelId="{888EFF47-2E67-480A-9C35-E4DBF0FFF2F1}" type="presParOf" srcId="{3535D793-1CF7-4026-91B9-41077FBC4B53}" destId="{E19F6F3C-B4B7-4D29-AAA4-C900E6C8C138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F5DA880-5066-4D9A-A8E0-04810A10F975}" type="doc">
      <dgm:prSet loTypeId="urn:microsoft.com/office/officeart/2005/8/layout/bProcess4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8D4DB08-8CCE-45FE-BA3B-C90FEA009341}">
      <dgm:prSet phldrT="[Text]" phldr="0"/>
      <dgm:spPr/>
      <dgm:t>
        <a:bodyPr/>
        <a:lstStyle/>
        <a:p>
          <a:pPr rtl="0"/>
          <a:r>
            <a:rPr lang="en-US">
              <a:latin typeface="Calibri Light" panose="020F0302020204030204"/>
            </a:rPr>
            <a:t>1-)Text Extraction</a:t>
          </a:r>
          <a:endParaRPr lang="en-US"/>
        </a:p>
      </dgm:t>
    </dgm:pt>
    <dgm:pt modelId="{C9BEA787-57C9-4FEE-9CD2-33F47CF17F5C}" type="parTrans" cxnId="{56B93F60-9D64-4465-B3E3-60729C826684}">
      <dgm:prSet/>
      <dgm:spPr/>
      <dgm:t>
        <a:bodyPr/>
        <a:lstStyle/>
        <a:p>
          <a:endParaRPr lang="en-US"/>
        </a:p>
      </dgm:t>
    </dgm:pt>
    <dgm:pt modelId="{71AE5F89-0EA0-4A3E-8527-42DDE0F3132E}" type="sibTrans" cxnId="{56B93F60-9D64-4465-B3E3-60729C826684}">
      <dgm:prSet/>
      <dgm:spPr/>
      <dgm:t>
        <a:bodyPr/>
        <a:lstStyle/>
        <a:p>
          <a:endParaRPr lang="en-US"/>
        </a:p>
      </dgm:t>
    </dgm:pt>
    <dgm:pt modelId="{C55D5B9B-EF89-4BBE-B27F-EB7EE10A02BA}">
      <dgm:prSet phldrT="[Text]" phldr="0"/>
      <dgm:spPr/>
      <dgm:t>
        <a:bodyPr/>
        <a:lstStyle/>
        <a:p>
          <a:pPr rtl="0"/>
          <a:r>
            <a:rPr lang="en-US">
              <a:latin typeface="Calibri Light" panose="020F0302020204030204"/>
            </a:rPr>
            <a:t>2-)Column Detection</a:t>
          </a:r>
          <a:endParaRPr lang="en-US"/>
        </a:p>
      </dgm:t>
    </dgm:pt>
    <dgm:pt modelId="{C198EDB6-CE26-49D5-9786-ADA1D723E6C7}" type="parTrans" cxnId="{8F8195D2-8361-49AA-86BC-B4F2BE845860}">
      <dgm:prSet/>
      <dgm:spPr/>
      <dgm:t>
        <a:bodyPr/>
        <a:lstStyle/>
        <a:p>
          <a:endParaRPr lang="en-US"/>
        </a:p>
      </dgm:t>
    </dgm:pt>
    <dgm:pt modelId="{CE653A17-4148-4024-AE30-51C7A4AC358A}" type="sibTrans" cxnId="{8F8195D2-8361-49AA-86BC-B4F2BE845860}">
      <dgm:prSet/>
      <dgm:spPr/>
      <dgm:t>
        <a:bodyPr/>
        <a:lstStyle/>
        <a:p>
          <a:endParaRPr lang="en-US"/>
        </a:p>
      </dgm:t>
    </dgm:pt>
    <dgm:pt modelId="{E9F1A40E-E22D-45D7-B4BF-C8DD3A89A5C6}">
      <dgm:prSet phldrT="[Text]" phldr="0"/>
      <dgm:spPr/>
      <dgm:t>
        <a:bodyPr/>
        <a:lstStyle/>
        <a:p>
          <a:pPr rtl="0"/>
          <a:r>
            <a:rPr lang="en-US">
              <a:latin typeface="Calibri Light" panose="020F0302020204030204"/>
            </a:rPr>
            <a:t>3-)Header Detection</a:t>
          </a:r>
          <a:endParaRPr lang="en-US"/>
        </a:p>
      </dgm:t>
    </dgm:pt>
    <dgm:pt modelId="{9F9EF69B-16D2-4F8A-9CB7-5DF3656EF8B5}" type="parTrans" cxnId="{028A5206-0109-477A-AAC5-1B646845532E}">
      <dgm:prSet/>
      <dgm:spPr/>
      <dgm:t>
        <a:bodyPr/>
        <a:lstStyle/>
        <a:p>
          <a:endParaRPr lang="en-US"/>
        </a:p>
      </dgm:t>
    </dgm:pt>
    <dgm:pt modelId="{3B70AE6D-809A-4308-BADF-1F913AA2626D}" type="sibTrans" cxnId="{028A5206-0109-477A-AAC5-1B646845532E}">
      <dgm:prSet/>
      <dgm:spPr/>
      <dgm:t>
        <a:bodyPr/>
        <a:lstStyle/>
        <a:p>
          <a:endParaRPr lang="en-US"/>
        </a:p>
      </dgm:t>
    </dgm:pt>
    <dgm:pt modelId="{97FE795B-E998-4AB5-8E9D-24434ABFB1E9}">
      <dgm:prSet phldrT="[Text]" phldr="0"/>
      <dgm:spPr/>
      <dgm:t>
        <a:bodyPr/>
        <a:lstStyle/>
        <a:p>
          <a:pPr rtl="0"/>
          <a:r>
            <a:rPr lang="en-US">
              <a:latin typeface="Calibri Light" panose="020F0302020204030204"/>
            </a:rPr>
            <a:t>4-)Section Extraction</a:t>
          </a:r>
          <a:endParaRPr lang="en-US"/>
        </a:p>
      </dgm:t>
    </dgm:pt>
    <dgm:pt modelId="{625AB726-52BF-44DE-A2A1-D2C0852791AE}" type="parTrans" cxnId="{123C6A9C-D417-4546-9B77-57654AA53DD9}">
      <dgm:prSet/>
      <dgm:spPr/>
      <dgm:t>
        <a:bodyPr/>
        <a:lstStyle/>
        <a:p>
          <a:endParaRPr lang="en-US"/>
        </a:p>
      </dgm:t>
    </dgm:pt>
    <dgm:pt modelId="{B5FADCAE-FACF-4361-887B-74A265BED4AF}" type="sibTrans" cxnId="{123C6A9C-D417-4546-9B77-57654AA53DD9}">
      <dgm:prSet/>
      <dgm:spPr/>
      <dgm:t>
        <a:bodyPr/>
        <a:lstStyle/>
        <a:p>
          <a:endParaRPr lang="en-US"/>
        </a:p>
      </dgm:t>
    </dgm:pt>
    <dgm:pt modelId="{FBA3D629-EAC5-4D2C-B07E-55E2B05ACBFD}">
      <dgm:prSet phldrT="[Text]" phldr="0"/>
      <dgm:spPr/>
      <dgm:t>
        <a:bodyPr/>
        <a:lstStyle/>
        <a:p>
          <a:pPr rtl="0"/>
          <a:r>
            <a:rPr lang="en-US">
              <a:latin typeface="Calibri Light" panose="020F0302020204030204"/>
            </a:rPr>
            <a:t>5-)Extract Personal Information</a:t>
          </a:r>
          <a:endParaRPr lang="en-US"/>
        </a:p>
      </dgm:t>
    </dgm:pt>
    <dgm:pt modelId="{E8259F01-DB14-4542-A695-0A760DB10F67}" type="parTrans" cxnId="{D08277C5-5D98-4CBF-87C4-541DA4DBF015}">
      <dgm:prSet/>
      <dgm:spPr/>
      <dgm:t>
        <a:bodyPr/>
        <a:lstStyle/>
        <a:p>
          <a:endParaRPr lang="en-US"/>
        </a:p>
      </dgm:t>
    </dgm:pt>
    <dgm:pt modelId="{72F13E1C-B161-4657-BE31-CA3E9BAEB3B9}" type="sibTrans" cxnId="{D08277C5-5D98-4CBF-87C4-541DA4DBF015}">
      <dgm:prSet/>
      <dgm:spPr/>
      <dgm:t>
        <a:bodyPr/>
        <a:lstStyle/>
        <a:p>
          <a:endParaRPr lang="en-US"/>
        </a:p>
      </dgm:t>
    </dgm:pt>
    <dgm:pt modelId="{DCD55C55-3E54-4B29-8E29-E4EB1808F993}">
      <dgm:prSet phldrT="[Text]" phldr="0"/>
      <dgm:spPr/>
      <dgm:t>
        <a:bodyPr/>
        <a:lstStyle/>
        <a:p>
          <a:pPr rtl="0"/>
          <a:r>
            <a:rPr lang="en-US">
              <a:latin typeface="Calibri Light" panose="020F0302020204030204"/>
            </a:rPr>
            <a:t>6-)Extract Skills Information</a:t>
          </a:r>
          <a:endParaRPr lang="en-US"/>
        </a:p>
      </dgm:t>
    </dgm:pt>
    <dgm:pt modelId="{4366CA03-7A30-438B-BB46-371CAE8A110C}" type="parTrans" cxnId="{2B053210-3C0E-4229-BE59-6374201CA925}">
      <dgm:prSet/>
      <dgm:spPr/>
      <dgm:t>
        <a:bodyPr/>
        <a:lstStyle/>
        <a:p>
          <a:endParaRPr lang="en-US"/>
        </a:p>
      </dgm:t>
    </dgm:pt>
    <dgm:pt modelId="{2203A0C7-EF38-41A9-9123-EF7F0179511C}" type="sibTrans" cxnId="{2B053210-3C0E-4229-BE59-6374201CA925}">
      <dgm:prSet/>
      <dgm:spPr/>
      <dgm:t>
        <a:bodyPr/>
        <a:lstStyle/>
        <a:p>
          <a:endParaRPr lang="en-US"/>
        </a:p>
      </dgm:t>
    </dgm:pt>
    <dgm:pt modelId="{645A5C24-A49D-4577-9DF6-D51463A2B53C}">
      <dgm:prSet phldrT="[Text]" phldr="0"/>
      <dgm:spPr/>
      <dgm:t>
        <a:bodyPr/>
        <a:lstStyle/>
        <a:p>
          <a:pPr rtl="0"/>
          <a:r>
            <a:rPr lang="en-US">
              <a:latin typeface="Calibri Light" panose="020F0302020204030204"/>
            </a:rPr>
            <a:t>7-)Extract Education Information (NER)</a:t>
          </a:r>
          <a:endParaRPr lang="en-US"/>
        </a:p>
      </dgm:t>
    </dgm:pt>
    <dgm:pt modelId="{DEC0D0E7-EECB-40AC-9A8C-B5DDA03CAF24}" type="parTrans" cxnId="{F90602B7-CE9D-434C-8EFB-1A23F5C58D04}">
      <dgm:prSet/>
      <dgm:spPr/>
      <dgm:t>
        <a:bodyPr/>
        <a:lstStyle/>
        <a:p>
          <a:endParaRPr lang="en-US"/>
        </a:p>
      </dgm:t>
    </dgm:pt>
    <dgm:pt modelId="{5DE8CC04-631A-4E4E-B51F-8E9E98AD0863}" type="sibTrans" cxnId="{F90602B7-CE9D-434C-8EFB-1A23F5C58D04}">
      <dgm:prSet/>
      <dgm:spPr/>
      <dgm:t>
        <a:bodyPr/>
        <a:lstStyle/>
        <a:p>
          <a:endParaRPr lang="en-US"/>
        </a:p>
      </dgm:t>
    </dgm:pt>
    <dgm:pt modelId="{6FF40918-9B86-492D-AF5C-4C584A41EC99}">
      <dgm:prSet phldrT="[Text]" phldr="0"/>
      <dgm:spPr/>
      <dgm:t>
        <a:bodyPr/>
        <a:lstStyle/>
        <a:p>
          <a:pPr rtl="0"/>
          <a:r>
            <a:rPr lang="en-US">
              <a:latin typeface="Calibri Light" panose="020F0302020204030204"/>
            </a:rPr>
            <a:t>8-)Extract Experience Information (NER)</a:t>
          </a:r>
          <a:endParaRPr lang="en-US"/>
        </a:p>
      </dgm:t>
    </dgm:pt>
    <dgm:pt modelId="{72F2833D-E9C3-4A62-9716-A5468C62ECF1}" type="parTrans" cxnId="{2A858A30-1A66-4175-9964-6D597B410EC1}">
      <dgm:prSet/>
      <dgm:spPr/>
      <dgm:t>
        <a:bodyPr/>
        <a:lstStyle/>
        <a:p>
          <a:endParaRPr lang="en-US"/>
        </a:p>
      </dgm:t>
    </dgm:pt>
    <dgm:pt modelId="{585DC287-5701-4954-8FB0-71929E2B95FD}" type="sibTrans" cxnId="{2A858A30-1A66-4175-9964-6D597B410EC1}">
      <dgm:prSet/>
      <dgm:spPr/>
      <dgm:t>
        <a:bodyPr/>
        <a:lstStyle/>
        <a:p>
          <a:endParaRPr lang="en-US"/>
        </a:p>
      </dgm:t>
    </dgm:pt>
    <dgm:pt modelId="{C76E8A62-6B0F-4FA9-9FA7-F1DFF6564B75}">
      <dgm:prSet phldrT="[Text]" phldr="0"/>
      <dgm:spPr/>
      <dgm:t>
        <a:bodyPr/>
        <a:lstStyle/>
        <a:p>
          <a:pPr rtl="0"/>
          <a:r>
            <a:rPr lang="en-US">
              <a:latin typeface="Calibri Light" panose="020F0302020204030204"/>
            </a:rPr>
            <a:t>Return Result</a:t>
          </a:r>
          <a:endParaRPr lang="en-US"/>
        </a:p>
      </dgm:t>
    </dgm:pt>
    <dgm:pt modelId="{D53CE273-C9C0-4DA0-B3BB-EC34A2A5382C}" type="parTrans" cxnId="{1627B8A3-7E48-48C6-983B-7480971308FC}">
      <dgm:prSet/>
      <dgm:spPr/>
      <dgm:t>
        <a:bodyPr/>
        <a:lstStyle/>
        <a:p>
          <a:endParaRPr lang="en-US"/>
        </a:p>
      </dgm:t>
    </dgm:pt>
    <dgm:pt modelId="{6B1A7813-70A1-4C98-99A7-8A820861F2FE}" type="sibTrans" cxnId="{1627B8A3-7E48-48C6-983B-7480971308FC}">
      <dgm:prSet/>
      <dgm:spPr/>
      <dgm:t>
        <a:bodyPr/>
        <a:lstStyle/>
        <a:p>
          <a:endParaRPr lang="en-US"/>
        </a:p>
      </dgm:t>
    </dgm:pt>
    <dgm:pt modelId="{55A7C438-EC8F-41E0-9B84-EE759281ADD6}" type="pres">
      <dgm:prSet presAssocID="{1F5DA880-5066-4D9A-A8E0-04810A10F975}" presName="Name0" presStyleCnt="0">
        <dgm:presLayoutVars>
          <dgm:dir/>
          <dgm:resizeHandles/>
        </dgm:presLayoutVars>
      </dgm:prSet>
      <dgm:spPr/>
    </dgm:pt>
    <dgm:pt modelId="{862F2CBD-3F39-4664-9D1C-12FE20E707F8}" type="pres">
      <dgm:prSet presAssocID="{B8D4DB08-8CCE-45FE-BA3B-C90FEA009341}" presName="compNode" presStyleCnt="0"/>
      <dgm:spPr/>
    </dgm:pt>
    <dgm:pt modelId="{BAADCE3C-0E7C-4BDD-9A5B-81925698E663}" type="pres">
      <dgm:prSet presAssocID="{B8D4DB08-8CCE-45FE-BA3B-C90FEA009341}" presName="dummyConnPt" presStyleCnt="0"/>
      <dgm:spPr/>
    </dgm:pt>
    <dgm:pt modelId="{7128FD16-FF12-4CF8-B770-0E2A9DA0FAF7}" type="pres">
      <dgm:prSet presAssocID="{B8D4DB08-8CCE-45FE-BA3B-C90FEA009341}" presName="node" presStyleLbl="node1" presStyleIdx="0" presStyleCnt="9">
        <dgm:presLayoutVars>
          <dgm:bulletEnabled val="1"/>
        </dgm:presLayoutVars>
      </dgm:prSet>
      <dgm:spPr/>
    </dgm:pt>
    <dgm:pt modelId="{514B1E62-BF9B-43A4-9730-AB94CCD05DD7}" type="pres">
      <dgm:prSet presAssocID="{71AE5F89-0EA0-4A3E-8527-42DDE0F3132E}" presName="sibTrans" presStyleLbl="bgSibTrans2D1" presStyleIdx="0" presStyleCnt="8"/>
      <dgm:spPr/>
    </dgm:pt>
    <dgm:pt modelId="{9BFA18D1-F8F0-4B16-A5BF-9A5E3A1A0F60}" type="pres">
      <dgm:prSet presAssocID="{C55D5B9B-EF89-4BBE-B27F-EB7EE10A02BA}" presName="compNode" presStyleCnt="0"/>
      <dgm:spPr/>
    </dgm:pt>
    <dgm:pt modelId="{8E296313-E197-431E-AC74-8626266D5626}" type="pres">
      <dgm:prSet presAssocID="{C55D5B9B-EF89-4BBE-B27F-EB7EE10A02BA}" presName="dummyConnPt" presStyleCnt="0"/>
      <dgm:spPr/>
    </dgm:pt>
    <dgm:pt modelId="{FB2EC619-62A1-4BD8-BA8B-A39C53520DBB}" type="pres">
      <dgm:prSet presAssocID="{C55D5B9B-EF89-4BBE-B27F-EB7EE10A02BA}" presName="node" presStyleLbl="node1" presStyleIdx="1" presStyleCnt="9">
        <dgm:presLayoutVars>
          <dgm:bulletEnabled val="1"/>
        </dgm:presLayoutVars>
      </dgm:prSet>
      <dgm:spPr/>
    </dgm:pt>
    <dgm:pt modelId="{16D02FFD-82FB-4AA6-9511-323B78ABEA4B}" type="pres">
      <dgm:prSet presAssocID="{CE653A17-4148-4024-AE30-51C7A4AC358A}" presName="sibTrans" presStyleLbl="bgSibTrans2D1" presStyleIdx="1" presStyleCnt="8"/>
      <dgm:spPr/>
    </dgm:pt>
    <dgm:pt modelId="{A05DC6B4-7400-44BD-9721-A916F6DF6EE0}" type="pres">
      <dgm:prSet presAssocID="{E9F1A40E-E22D-45D7-B4BF-C8DD3A89A5C6}" presName="compNode" presStyleCnt="0"/>
      <dgm:spPr/>
    </dgm:pt>
    <dgm:pt modelId="{94E63112-975B-4754-AB49-4E916A85CC0D}" type="pres">
      <dgm:prSet presAssocID="{E9F1A40E-E22D-45D7-B4BF-C8DD3A89A5C6}" presName="dummyConnPt" presStyleCnt="0"/>
      <dgm:spPr/>
    </dgm:pt>
    <dgm:pt modelId="{9F4F22C9-040D-48F9-B073-1BFEEFC58AD9}" type="pres">
      <dgm:prSet presAssocID="{E9F1A40E-E22D-45D7-B4BF-C8DD3A89A5C6}" presName="node" presStyleLbl="node1" presStyleIdx="2" presStyleCnt="9">
        <dgm:presLayoutVars>
          <dgm:bulletEnabled val="1"/>
        </dgm:presLayoutVars>
      </dgm:prSet>
      <dgm:spPr/>
    </dgm:pt>
    <dgm:pt modelId="{DD714D11-0C92-48C8-89DE-EA1E1837080A}" type="pres">
      <dgm:prSet presAssocID="{3B70AE6D-809A-4308-BADF-1F913AA2626D}" presName="sibTrans" presStyleLbl="bgSibTrans2D1" presStyleIdx="2" presStyleCnt="8"/>
      <dgm:spPr/>
    </dgm:pt>
    <dgm:pt modelId="{FB8F2B1F-0907-426E-80A9-43EE40651020}" type="pres">
      <dgm:prSet presAssocID="{97FE795B-E998-4AB5-8E9D-24434ABFB1E9}" presName="compNode" presStyleCnt="0"/>
      <dgm:spPr/>
    </dgm:pt>
    <dgm:pt modelId="{9F9D18CE-9DF3-4932-9557-7B86258AEF93}" type="pres">
      <dgm:prSet presAssocID="{97FE795B-E998-4AB5-8E9D-24434ABFB1E9}" presName="dummyConnPt" presStyleCnt="0"/>
      <dgm:spPr/>
    </dgm:pt>
    <dgm:pt modelId="{D5BD20F6-F59A-41C6-92B1-1A6776D0F4CB}" type="pres">
      <dgm:prSet presAssocID="{97FE795B-E998-4AB5-8E9D-24434ABFB1E9}" presName="node" presStyleLbl="node1" presStyleIdx="3" presStyleCnt="9">
        <dgm:presLayoutVars>
          <dgm:bulletEnabled val="1"/>
        </dgm:presLayoutVars>
      </dgm:prSet>
      <dgm:spPr/>
    </dgm:pt>
    <dgm:pt modelId="{A112B1D5-EF9A-4E1B-8D46-5A25D453F07A}" type="pres">
      <dgm:prSet presAssocID="{B5FADCAE-FACF-4361-887B-74A265BED4AF}" presName="sibTrans" presStyleLbl="bgSibTrans2D1" presStyleIdx="3" presStyleCnt="8"/>
      <dgm:spPr/>
    </dgm:pt>
    <dgm:pt modelId="{9328CC31-CCA7-4149-B9C8-43C9E5E03F68}" type="pres">
      <dgm:prSet presAssocID="{FBA3D629-EAC5-4D2C-B07E-55E2B05ACBFD}" presName="compNode" presStyleCnt="0"/>
      <dgm:spPr/>
    </dgm:pt>
    <dgm:pt modelId="{1C0A3FC3-DAF2-4499-8B23-86B76F30019D}" type="pres">
      <dgm:prSet presAssocID="{FBA3D629-EAC5-4D2C-B07E-55E2B05ACBFD}" presName="dummyConnPt" presStyleCnt="0"/>
      <dgm:spPr/>
    </dgm:pt>
    <dgm:pt modelId="{23CA81E8-5543-49B1-9F94-8B6FF4C9ADE3}" type="pres">
      <dgm:prSet presAssocID="{FBA3D629-EAC5-4D2C-B07E-55E2B05ACBFD}" presName="node" presStyleLbl="node1" presStyleIdx="4" presStyleCnt="9">
        <dgm:presLayoutVars>
          <dgm:bulletEnabled val="1"/>
        </dgm:presLayoutVars>
      </dgm:prSet>
      <dgm:spPr/>
    </dgm:pt>
    <dgm:pt modelId="{79FD45D8-6321-41C7-B2A1-76B61E92777E}" type="pres">
      <dgm:prSet presAssocID="{72F13E1C-B161-4657-BE31-CA3E9BAEB3B9}" presName="sibTrans" presStyleLbl="bgSibTrans2D1" presStyleIdx="4" presStyleCnt="8"/>
      <dgm:spPr/>
    </dgm:pt>
    <dgm:pt modelId="{C92EAFF2-EF11-4FDF-8A9F-EF172B9CD6CE}" type="pres">
      <dgm:prSet presAssocID="{DCD55C55-3E54-4B29-8E29-E4EB1808F993}" presName="compNode" presStyleCnt="0"/>
      <dgm:spPr/>
    </dgm:pt>
    <dgm:pt modelId="{C21C3AF7-EB3D-40AD-BDF2-16FAC8A9C6F8}" type="pres">
      <dgm:prSet presAssocID="{DCD55C55-3E54-4B29-8E29-E4EB1808F993}" presName="dummyConnPt" presStyleCnt="0"/>
      <dgm:spPr/>
    </dgm:pt>
    <dgm:pt modelId="{C48B9B5B-6245-49DE-9585-073AF2C2BBEB}" type="pres">
      <dgm:prSet presAssocID="{DCD55C55-3E54-4B29-8E29-E4EB1808F993}" presName="node" presStyleLbl="node1" presStyleIdx="5" presStyleCnt="9">
        <dgm:presLayoutVars>
          <dgm:bulletEnabled val="1"/>
        </dgm:presLayoutVars>
      </dgm:prSet>
      <dgm:spPr/>
    </dgm:pt>
    <dgm:pt modelId="{2F3E343A-577D-40AB-98D4-E21A3EDE4328}" type="pres">
      <dgm:prSet presAssocID="{2203A0C7-EF38-41A9-9123-EF7F0179511C}" presName="sibTrans" presStyleLbl="bgSibTrans2D1" presStyleIdx="5" presStyleCnt="8"/>
      <dgm:spPr/>
    </dgm:pt>
    <dgm:pt modelId="{E4F9B80B-B45E-403B-9D44-1F49825114DB}" type="pres">
      <dgm:prSet presAssocID="{645A5C24-A49D-4577-9DF6-D51463A2B53C}" presName="compNode" presStyleCnt="0"/>
      <dgm:spPr/>
    </dgm:pt>
    <dgm:pt modelId="{E8B9E7EC-E455-493E-B68F-F2013D31A4B4}" type="pres">
      <dgm:prSet presAssocID="{645A5C24-A49D-4577-9DF6-D51463A2B53C}" presName="dummyConnPt" presStyleCnt="0"/>
      <dgm:spPr/>
    </dgm:pt>
    <dgm:pt modelId="{F18B580A-B2E1-4017-8DED-D684FB24E275}" type="pres">
      <dgm:prSet presAssocID="{645A5C24-A49D-4577-9DF6-D51463A2B53C}" presName="node" presStyleLbl="node1" presStyleIdx="6" presStyleCnt="9">
        <dgm:presLayoutVars>
          <dgm:bulletEnabled val="1"/>
        </dgm:presLayoutVars>
      </dgm:prSet>
      <dgm:spPr/>
    </dgm:pt>
    <dgm:pt modelId="{F8967F1C-2710-4BE4-ABB1-A50ACC88AC29}" type="pres">
      <dgm:prSet presAssocID="{5DE8CC04-631A-4E4E-B51F-8E9E98AD0863}" presName="sibTrans" presStyleLbl="bgSibTrans2D1" presStyleIdx="6" presStyleCnt="8"/>
      <dgm:spPr/>
    </dgm:pt>
    <dgm:pt modelId="{00600D14-F88D-47E1-9689-57F1E4B26085}" type="pres">
      <dgm:prSet presAssocID="{6FF40918-9B86-492D-AF5C-4C584A41EC99}" presName="compNode" presStyleCnt="0"/>
      <dgm:spPr/>
    </dgm:pt>
    <dgm:pt modelId="{D2B4E0C7-E5B7-4E53-AA1C-8B1B1E6603EC}" type="pres">
      <dgm:prSet presAssocID="{6FF40918-9B86-492D-AF5C-4C584A41EC99}" presName="dummyConnPt" presStyleCnt="0"/>
      <dgm:spPr/>
    </dgm:pt>
    <dgm:pt modelId="{BB03767D-6A15-4604-99E5-5F3046075F96}" type="pres">
      <dgm:prSet presAssocID="{6FF40918-9B86-492D-AF5C-4C584A41EC99}" presName="node" presStyleLbl="node1" presStyleIdx="7" presStyleCnt="9">
        <dgm:presLayoutVars>
          <dgm:bulletEnabled val="1"/>
        </dgm:presLayoutVars>
      </dgm:prSet>
      <dgm:spPr/>
    </dgm:pt>
    <dgm:pt modelId="{B50F9E9B-0BC5-4E34-BF57-71D8C3B90333}" type="pres">
      <dgm:prSet presAssocID="{585DC287-5701-4954-8FB0-71929E2B95FD}" presName="sibTrans" presStyleLbl="bgSibTrans2D1" presStyleIdx="7" presStyleCnt="8"/>
      <dgm:spPr/>
    </dgm:pt>
    <dgm:pt modelId="{C44B0970-54B6-406C-8A44-666AE0B7FAF8}" type="pres">
      <dgm:prSet presAssocID="{C76E8A62-6B0F-4FA9-9FA7-F1DFF6564B75}" presName="compNode" presStyleCnt="0"/>
      <dgm:spPr/>
    </dgm:pt>
    <dgm:pt modelId="{4E443910-77A3-4195-87EB-EC5FA9CCD8BE}" type="pres">
      <dgm:prSet presAssocID="{C76E8A62-6B0F-4FA9-9FA7-F1DFF6564B75}" presName="dummyConnPt" presStyleCnt="0"/>
      <dgm:spPr/>
    </dgm:pt>
    <dgm:pt modelId="{0DD39647-F7D4-4C92-AC1E-B8FA0B321ADB}" type="pres">
      <dgm:prSet presAssocID="{C76E8A62-6B0F-4FA9-9FA7-F1DFF6564B75}" presName="node" presStyleLbl="node1" presStyleIdx="8" presStyleCnt="9">
        <dgm:presLayoutVars>
          <dgm:bulletEnabled val="1"/>
        </dgm:presLayoutVars>
      </dgm:prSet>
      <dgm:spPr/>
    </dgm:pt>
  </dgm:ptLst>
  <dgm:cxnLst>
    <dgm:cxn modelId="{028A5206-0109-477A-AAC5-1B646845532E}" srcId="{1F5DA880-5066-4D9A-A8E0-04810A10F975}" destId="{E9F1A40E-E22D-45D7-B4BF-C8DD3A89A5C6}" srcOrd="2" destOrd="0" parTransId="{9F9EF69B-16D2-4F8A-9CB7-5DF3656EF8B5}" sibTransId="{3B70AE6D-809A-4308-BADF-1F913AA2626D}"/>
    <dgm:cxn modelId="{35634C09-29E1-4EA5-AFA5-2B78A020923D}" type="presOf" srcId="{645A5C24-A49D-4577-9DF6-D51463A2B53C}" destId="{F18B580A-B2E1-4017-8DED-D684FB24E275}" srcOrd="0" destOrd="0" presId="urn:microsoft.com/office/officeart/2005/8/layout/bProcess4"/>
    <dgm:cxn modelId="{9B1B340F-9429-4447-B7BE-FD697F8E4DEA}" type="presOf" srcId="{E9F1A40E-E22D-45D7-B4BF-C8DD3A89A5C6}" destId="{9F4F22C9-040D-48F9-B073-1BFEEFC58AD9}" srcOrd="0" destOrd="0" presId="urn:microsoft.com/office/officeart/2005/8/layout/bProcess4"/>
    <dgm:cxn modelId="{2B053210-3C0E-4229-BE59-6374201CA925}" srcId="{1F5DA880-5066-4D9A-A8E0-04810A10F975}" destId="{DCD55C55-3E54-4B29-8E29-E4EB1808F993}" srcOrd="5" destOrd="0" parTransId="{4366CA03-7A30-438B-BB46-371CAE8A110C}" sibTransId="{2203A0C7-EF38-41A9-9123-EF7F0179511C}"/>
    <dgm:cxn modelId="{DF145E29-634B-455E-BC6D-BBB9E4809A0D}" type="presOf" srcId="{97FE795B-E998-4AB5-8E9D-24434ABFB1E9}" destId="{D5BD20F6-F59A-41C6-92B1-1A6776D0F4CB}" srcOrd="0" destOrd="0" presId="urn:microsoft.com/office/officeart/2005/8/layout/bProcess4"/>
    <dgm:cxn modelId="{7B99242F-50BF-4C62-A81B-1AEF0415E5B8}" type="presOf" srcId="{CE653A17-4148-4024-AE30-51C7A4AC358A}" destId="{16D02FFD-82FB-4AA6-9511-323B78ABEA4B}" srcOrd="0" destOrd="0" presId="urn:microsoft.com/office/officeart/2005/8/layout/bProcess4"/>
    <dgm:cxn modelId="{2A858A30-1A66-4175-9964-6D597B410EC1}" srcId="{1F5DA880-5066-4D9A-A8E0-04810A10F975}" destId="{6FF40918-9B86-492D-AF5C-4C584A41EC99}" srcOrd="7" destOrd="0" parTransId="{72F2833D-E9C3-4A62-9716-A5468C62ECF1}" sibTransId="{585DC287-5701-4954-8FB0-71929E2B95FD}"/>
    <dgm:cxn modelId="{C118455C-E86A-441D-AB68-DE0FACFC57F9}" type="presOf" srcId="{1F5DA880-5066-4D9A-A8E0-04810A10F975}" destId="{55A7C438-EC8F-41E0-9B84-EE759281ADD6}" srcOrd="0" destOrd="0" presId="urn:microsoft.com/office/officeart/2005/8/layout/bProcess4"/>
    <dgm:cxn modelId="{56B93F60-9D64-4465-B3E3-60729C826684}" srcId="{1F5DA880-5066-4D9A-A8E0-04810A10F975}" destId="{B8D4DB08-8CCE-45FE-BA3B-C90FEA009341}" srcOrd="0" destOrd="0" parTransId="{C9BEA787-57C9-4FEE-9CD2-33F47CF17F5C}" sibTransId="{71AE5F89-0EA0-4A3E-8527-42DDE0F3132E}"/>
    <dgm:cxn modelId="{EDA8C76A-652E-4BF1-82DC-6FA3649D5616}" type="presOf" srcId="{FBA3D629-EAC5-4D2C-B07E-55E2B05ACBFD}" destId="{23CA81E8-5543-49B1-9F94-8B6FF4C9ADE3}" srcOrd="0" destOrd="0" presId="urn:microsoft.com/office/officeart/2005/8/layout/bProcess4"/>
    <dgm:cxn modelId="{D2A4EC71-0100-4A99-9A8C-8B6C089DE110}" type="presOf" srcId="{585DC287-5701-4954-8FB0-71929E2B95FD}" destId="{B50F9E9B-0BC5-4E34-BF57-71D8C3B90333}" srcOrd="0" destOrd="0" presId="urn:microsoft.com/office/officeart/2005/8/layout/bProcess4"/>
    <dgm:cxn modelId="{8EAF897E-FA07-44E4-B830-75593D65780D}" type="presOf" srcId="{DCD55C55-3E54-4B29-8E29-E4EB1808F993}" destId="{C48B9B5B-6245-49DE-9585-073AF2C2BBEB}" srcOrd="0" destOrd="0" presId="urn:microsoft.com/office/officeart/2005/8/layout/bProcess4"/>
    <dgm:cxn modelId="{3481C28B-A5E0-4BB5-9FF9-11304DFD68C6}" type="presOf" srcId="{2203A0C7-EF38-41A9-9123-EF7F0179511C}" destId="{2F3E343A-577D-40AB-98D4-E21A3EDE4328}" srcOrd="0" destOrd="0" presId="urn:microsoft.com/office/officeart/2005/8/layout/bProcess4"/>
    <dgm:cxn modelId="{123C6A9C-D417-4546-9B77-57654AA53DD9}" srcId="{1F5DA880-5066-4D9A-A8E0-04810A10F975}" destId="{97FE795B-E998-4AB5-8E9D-24434ABFB1E9}" srcOrd="3" destOrd="0" parTransId="{625AB726-52BF-44DE-A2A1-D2C0852791AE}" sibTransId="{B5FADCAE-FACF-4361-887B-74A265BED4AF}"/>
    <dgm:cxn modelId="{1627B8A3-7E48-48C6-983B-7480971308FC}" srcId="{1F5DA880-5066-4D9A-A8E0-04810A10F975}" destId="{C76E8A62-6B0F-4FA9-9FA7-F1DFF6564B75}" srcOrd="8" destOrd="0" parTransId="{D53CE273-C9C0-4DA0-B3BB-EC34A2A5382C}" sibTransId="{6B1A7813-70A1-4C98-99A7-8A820861F2FE}"/>
    <dgm:cxn modelId="{23AAC4A3-F67A-419F-B714-5D685AE4BAF2}" type="presOf" srcId="{3B70AE6D-809A-4308-BADF-1F913AA2626D}" destId="{DD714D11-0C92-48C8-89DE-EA1E1837080A}" srcOrd="0" destOrd="0" presId="urn:microsoft.com/office/officeart/2005/8/layout/bProcess4"/>
    <dgm:cxn modelId="{5A5CA0AE-00EF-4544-AEFE-CEAE9EB799F9}" type="presOf" srcId="{72F13E1C-B161-4657-BE31-CA3E9BAEB3B9}" destId="{79FD45D8-6321-41C7-B2A1-76B61E92777E}" srcOrd="0" destOrd="0" presId="urn:microsoft.com/office/officeart/2005/8/layout/bProcess4"/>
    <dgm:cxn modelId="{217193B1-78E8-4D87-BBDE-97AF0C0F1C14}" type="presOf" srcId="{B5FADCAE-FACF-4361-887B-74A265BED4AF}" destId="{A112B1D5-EF9A-4E1B-8D46-5A25D453F07A}" srcOrd="0" destOrd="0" presId="urn:microsoft.com/office/officeart/2005/8/layout/bProcess4"/>
    <dgm:cxn modelId="{C42F07B4-F671-4F9C-9724-D94A417CF259}" type="presOf" srcId="{C55D5B9B-EF89-4BBE-B27F-EB7EE10A02BA}" destId="{FB2EC619-62A1-4BD8-BA8B-A39C53520DBB}" srcOrd="0" destOrd="0" presId="urn:microsoft.com/office/officeart/2005/8/layout/bProcess4"/>
    <dgm:cxn modelId="{7DD643B5-A26C-4FFB-8877-67D0D70F2E43}" type="presOf" srcId="{C76E8A62-6B0F-4FA9-9FA7-F1DFF6564B75}" destId="{0DD39647-F7D4-4C92-AC1E-B8FA0B321ADB}" srcOrd="0" destOrd="0" presId="urn:microsoft.com/office/officeart/2005/8/layout/bProcess4"/>
    <dgm:cxn modelId="{F90602B7-CE9D-434C-8EFB-1A23F5C58D04}" srcId="{1F5DA880-5066-4D9A-A8E0-04810A10F975}" destId="{645A5C24-A49D-4577-9DF6-D51463A2B53C}" srcOrd="6" destOrd="0" parTransId="{DEC0D0E7-EECB-40AC-9A8C-B5DDA03CAF24}" sibTransId="{5DE8CC04-631A-4E4E-B51F-8E9E98AD0863}"/>
    <dgm:cxn modelId="{9E5549B7-B008-4631-8F2E-4D99CE1BD1E7}" type="presOf" srcId="{71AE5F89-0EA0-4A3E-8527-42DDE0F3132E}" destId="{514B1E62-BF9B-43A4-9730-AB94CCD05DD7}" srcOrd="0" destOrd="0" presId="urn:microsoft.com/office/officeart/2005/8/layout/bProcess4"/>
    <dgm:cxn modelId="{7E04CABE-36A6-44DA-A493-82BA21D7CBD0}" type="presOf" srcId="{6FF40918-9B86-492D-AF5C-4C584A41EC99}" destId="{BB03767D-6A15-4604-99E5-5F3046075F96}" srcOrd="0" destOrd="0" presId="urn:microsoft.com/office/officeart/2005/8/layout/bProcess4"/>
    <dgm:cxn modelId="{36D548C1-5385-458A-A5BE-AD75FF64F517}" type="presOf" srcId="{B8D4DB08-8CCE-45FE-BA3B-C90FEA009341}" destId="{7128FD16-FF12-4CF8-B770-0E2A9DA0FAF7}" srcOrd="0" destOrd="0" presId="urn:microsoft.com/office/officeart/2005/8/layout/bProcess4"/>
    <dgm:cxn modelId="{D08277C5-5D98-4CBF-87C4-541DA4DBF015}" srcId="{1F5DA880-5066-4D9A-A8E0-04810A10F975}" destId="{FBA3D629-EAC5-4D2C-B07E-55E2B05ACBFD}" srcOrd="4" destOrd="0" parTransId="{E8259F01-DB14-4542-A695-0A760DB10F67}" sibTransId="{72F13E1C-B161-4657-BE31-CA3E9BAEB3B9}"/>
    <dgm:cxn modelId="{8F8195D2-8361-49AA-86BC-B4F2BE845860}" srcId="{1F5DA880-5066-4D9A-A8E0-04810A10F975}" destId="{C55D5B9B-EF89-4BBE-B27F-EB7EE10A02BA}" srcOrd="1" destOrd="0" parTransId="{C198EDB6-CE26-49D5-9786-ADA1D723E6C7}" sibTransId="{CE653A17-4148-4024-AE30-51C7A4AC358A}"/>
    <dgm:cxn modelId="{6323BAEE-8E96-42A7-8845-3BE512125CAA}" type="presOf" srcId="{5DE8CC04-631A-4E4E-B51F-8E9E98AD0863}" destId="{F8967F1C-2710-4BE4-ABB1-A50ACC88AC29}" srcOrd="0" destOrd="0" presId="urn:microsoft.com/office/officeart/2005/8/layout/bProcess4"/>
    <dgm:cxn modelId="{D20A55A7-C009-4506-B7BC-612DA73E3ECE}" type="presParOf" srcId="{55A7C438-EC8F-41E0-9B84-EE759281ADD6}" destId="{862F2CBD-3F39-4664-9D1C-12FE20E707F8}" srcOrd="0" destOrd="0" presId="urn:microsoft.com/office/officeart/2005/8/layout/bProcess4"/>
    <dgm:cxn modelId="{9341F4C3-346B-4DA7-880D-43142124C672}" type="presParOf" srcId="{862F2CBD-3F39-4664-9D1C-12FE20E707F8}" destId="{BAADCE3C-0E7C-4BDD-9A5B-81925698E663}" srcOrd="0" destOrd="0" presId="urn:microsoft.com/office/officeart/2005/8/layout/bProcess4"/>
    <dgm:cxn modelId="{B8D6D758-8C45-406B-BFC8-67CC8A961E62}" type="presParOf" srcId="{862F2CBD-3F39-4664-9D1C-12FE20E707F8}" destId="{7128FD16-FF12-4CF8-B770-0E2A9DA0FAF7}" srcOrd="1" destOrd="0" presId="urn:microsoft.com/office/officeart/2005/8/layout/bProcess4"/>
    <dgm:cxn modelId="{D8850B16-0A24-48D8-BBDE-FED158B2E620}" type="presParOf" srcId="{55A7C438-EC8F-41E0-9B84-EE759281ADD6}" destId="{514B1E62-BF9B-43A4-9730-AB94CCD05DD7}" srcOrd="1" destOrd="0" presId="urn:microsoft.com/office/officeart/2005/8/layout/bProcess4"/>
    <dgm:cxn modelId="{3A13066D-1A2D-40D6-A6D1-2F39BFE5EAE3}" type="presParOf" srcId="{55A7C438-EC8F-41E0-9B84-EE759281ADD6}" destId="{9BFA18D1-F8F0-4B16-A5BF-9A5E3A1A0F60}" srcOrd="2" destOrd="0" presId="urn:microsoft.com/office/officeart/2005/8/layout/bProcess4"/>
    <dgm:cxn modelId="{34555DCD-D6EA-4764-9392-838C6C1279A5}" type="presParOf" srcId="{9BFA18D1-F8F0-4B16-A5BF-9A5E3A1A0F60}" destId="{8E296313-E197-431E-AC74-8626266D5626}" srcOrd="0" destOrd="0" presId="urn:microsoft.com/office/officeart/2005/8/layout/bProcess4"/>
    <dgm:cxn modelId="{F00A4251-9586-4DBD-9CB6-0E045AC9A27C}" type="presParOf" srcId="{9BFA18D1-F8F0-4B16-A5BF-9A5E3A1A0F60}" destId="{FB2EC619-62A1-4BD8-BA8B-A39C53520DBB}" srcOrd="1" destOrd="0" presId="urn:microsoft.com/office/officeart/2005/8/layout/bProcess4"/>
    <dgm:cxn modelId="{6C5CB5E1-B251-4A1B-ABAA-8679E811028F}" type="presParOf" srcId="{55A7C438-EC8F-41E0-9B84-EE759281ADD6}" destId="{16D02FFD-82FB-4AA6-9511-323B78ABEA4B}" srcOrd="3" destOrd="0" presId="urn:microsoft.com/office/officeart/2005/8/layout/bProcess4"/>
    <dgm:cxn modelId="{51AED044-49D4-4E62-AC55-D5E0ADA9FF12}" type="presParOf" srcId="{55A7C438-EC8F-41E0-9B84-EE759281ADD6}" destId="{A05DC6B4-7400-44BD-9721-A916F6DF6EE0}" srcOrd="4" destOrd="0" presId="urn:microsoft.com/office/officeart/2005/8/layout/bProcess4"/>
    <dgm:cxn modelId="{7447FA52-727B-4D59-BBE5-C731868BCC87}" type="presParOf" srcId="{A05DC6B4-7400-44BD-9721-A916F6DF6EE0}" destId="{94E63112-975B-4754-AB49-4E916A85CC0D}" srcOrd="0" destOrd="0" presId="urn:microsoft.com/office/officeart/2005/8/layout/bProcess4"/>
    <dgm:cxn modelId="{863D94E8-A1F4-4762-ABED-61A4B1DD6429}" type="presParOf" srcId="{A05DC6B4-7400-44BD-9721-A916F6DF6EE0}" destId="{9F4F22C9-040D-48F9-B073-1BFEEFC58AD9}" srcOrd="1" destOrd="0" presId="urn:microsoft.com/office/officeart/2005/8/layout/bProcess4"/>
    <dgm:cxn modelId="{7E002173-621C-4D1A-A875-B4C8492FBD61}" type="presParOf" srcId="{55A7C438-EC8F-41E0-9B84-EE759281ADD6}" destId="{DD714D11-0C92-48C8-89DE-EA1E1837080A}" srcOrd="5" destOrd="0" presId="urn:microsoft.com/office/officeart/2005/8/layout/bProcess4"/>
    <dgm:cxn modelId="{400B4A68-66B4-4E2F-AA44-B68B6F300EDD}" type="presParOf" srcId="{55A7C438-EC8F-41E0-9B84-EE759281ADD6}" destId="{FB8F2B1F-0907-426E-80A9-43EE40651020}" srcOrd="6" destOrd="0" presId="urn:microsoft.com/office/officeart/2005/8/layout/bProcess4"/>
    <dgm:cxn modelId="{7D7B7251-3E4A-415B-AB7F-F64C7965BEE8}" type="presParOf" srcId="{FB8F2B1F-0907-426E-80A9-43EE40651020}" destId="{9F9D18CE-9DF3-4932-9557-7B86258AEF93}" srcOrd="0" destOrd="0" presId="urn:microsoft.com/office/officeart/2005/8/layout/bProcess4"/>
    <dgm:cxn modelId="{3A1B51E9-1BE3-4CDE-8862-0B9BB1266114}" type="presParOf" srcId="{FB8F2B1F-0907-426E-80A9-43EE40651020}" destId="{D5BD20F6-F59A-41C6-92B1-1A6776D0F4CB}" srcOrd="1" destOrd="0" presId="urn:microsoft.com/office/officeart/2005/8/layout/bProcess4"/>
    <dgm:cxn modelId="{49A92BCE-2B36-42D2-9541-2DD5A9543672}" type="presParOf" srcId="{55A7C438-EC8F-41E0-9B84-EE759281ADD6}" destId="{A112B1D5-EF9A-4E1B-8D46-5A25D453F07A}" srcOrd="7" destOrd="0" presId="urn:microsoft.com/office/officeart/2005/8/layout/bProcess4"/>
    <dgm:cxn modelId="{9DF340AC-DD5B-45E5-ADC0-B84CFE297980}" type="presParOf" srcId="{55A7C438-EC8F-41E0-9B84-EE759281ADD6}" destId="{9328CC31-CCA7-4149-B9C8-43C9E5E03F68}" srcOrd="8" destOrd="0" presId="urn:microsoft.com/office/officeart/2005/8/layout/bProcess4"/>
    <dgm:cxn modelId="{ECD9084F-4E05-4689-A03B-8B2A73BB9E15}" type="presParOf" srcId="{9328CC31-CCA7-4149-B9C8-43C9E5E03F68}" destId="{1C0A3FC3-DAF2-4499-8B23-86B76F30019D}" srcOrd="0" destOrd="0" presId="urn:microsoft.com/office/officeart/2005/8/layout/bProcess4"/>
    <dgm:cxn modelId="{C15466ED-FD41-4DF3-B6E2-206BB104323B}" type="presParOf" srcId="{9328CC31-CCA7-4149-B9C8-43C9E5E03F68}" destId="{23CA81E8-5543-49B1-9F94-8B6FF4C9ADE3}" srcOrd="1" destOrd="0" presId="urn:microsoft.com/office/officeart/2005/8/layout/bProcess4"/>
    <dgm:cxn modelId="{B1D66216-0369-4103-9A21-D50765D70287}" type="presParOf" srcId="{55A7C438-EC8F-41E0-9B84-EE759281ADD6}" destId="{79FD45D8-6321-41C7-B2A1-76B61E92777E}" srcOrd="9" destOrd="0" presId="urn:microsoft.com/office/officeart/2005/8/layout/bProcess4"/>
    <dgm:cxn modelId="{E6359A12-CEAC-4319-83F9-CB0DFF4E968B}" type="presParOf" srcId="{55A7C438-EC8F-41E0-9B84-EE759281ADD6}" destId="{C92EAFF2-EF11-4FDF-8A9F-EF172B9CD6CE}" srcOrd="10" destOrd="0" presId="urn:microsoft.com/office/officeart/2005/8/layout/bProcess4"/>
    <dgm:cxn modelId="{E3D5557F-D782-4A5B-BA8B-9F6472ED7674}" type="presParOf" srcId="{C92EAFF2-EF11-4FDF-8A9F-EF172B9CD6CE}" destId="{C21C3AF7-EB3D-40AD-BDF2-16FAC8A9C6F8}" srcOrd="0" destOrd="0" presId="urn:microsoft.com/office/officeart/2005/8/layout/bProcess4"/>
    <dgm:cxn modelId="{81F1B534-0AD7-4113-8E18-B45393736DBA}" type="presParOf" srcId="{C92EAFF2-EF11-4FDF-8A9F-EF172B9CD6CE}" destId="{C48B9B5B-6245-49DE-9585-073AF2C2BBEB}" srcOrd="1" destOrd="0" presId="urn:microsoft.com/office/officeart/2005/8/layout/bProcess4"/>
    <dgm:cxn modelId="{6FDB5764-AA1E-4303-AA78-A0DDBF9864D1}" type="presParOf" srcId="{55A7C438-EC8F-41E0-9B84-EE759281ADD6}" destId="{2F3E343A-577D-40AB-98D4-E21A3EDE4328}" srcOrd="11" destOrd="0" presId="urn:microsoft.com/office/officeart/2005/8/layout/bProcess4"/>
    <dgm:cxn modelId="{A97617CB-4B82-4E53-8370-FFE7C7D9FF84}" type="presParOf" srcId="{55A7C438-EC8F-41E0-9B84-EE759281ADD6}" destId="{E4F9B80B-B45E-403B-9D44-1F49825114DB}" srcOrd="12" destOrd="0" presId="urn:microsoft.com/office/officeart/2005/8/layout/bProcess4"/>
    <dgm:cxn modelId="{CFC985B7-CBDE-4944-8948-2D86C0AD0429}" type="presParOf" srcId="{E4F9B80B-B45E-403B-9D44-1F49825114DB}" destId="{E8B9E7EC-E455-493E-B68F-F2013D31A4B4}" srcOrd="0" destOrd="0" presId="urn:microsoft.com/office/officeart/2005/8/layout/bProcess4"/>
    <dgm:cxn modelId="{50505F0B-EC57-4567-B021-0B7477CAFBD5}" type="presParOf" srcId="{E4F9B80B-B45E-403B-9D44-1F49825114DB}" destId="{F18B580A-B2E1-4017-8DED-D684FB24E275}" srcOrd="1" destOrd="0" presId="urn:microsoft.com/office/officeart/2005/8/layout/bProcess4"/>
    <dgm:cxn modelId="{6C4C6DEB-50B0-4FE4-BBD8-C34057D38EEA}" type="presParOf" srcId="{55A7C438-EC8F-41E0-9B84-EE759281ADD6}" destId="{F8967F1C-2710-4BE4-ABB1-A50ACC88AC29}" srcOrd="13" destOrd="0" presId="urn:microsoft.com/office/officeart/2005/8/layout/bProcess4"/>
    <dgm:cxn modelId="{9B8F0D73-9008-4D97-90D4-7CECA5E91148}" type="presParOf" srcId="{55A7C438-EC8F-41E0-9B84-EE759281ADD6}" destId="{00600D14-F88D-47E1-9689-57F1E4B26085}" srcOrd="14" destOrd="0" presId="urn:microsoft.com/office/officeart/2005/8/layout/bProcess4"/>
    <dgm:cxn modelId="{DE1AFD7C-B3D1-4E5D-A788-BAABDC677D0A}" type="presParOf" srcId="{00600D14-F88D-47E1-9689-57F1E4B26085}" destId="{D2B4E0C7-E5B7-4E53-AA1C-8B1B1E6603EC}" srcOrd="0" destOrd="0" presId="urn:microsoft.com/office/officeart/2005/8/layout/bProcess4"/>
    <dgm:cxn modelId="{284A60AD-C046-4972-ADC9-5F772BF4527E}" type="presParOf" srcId="{00600D14-F88D-47E1-9689-57F1E4B26085}" destId="{BB03767D-6A15-4604-99E5-5F3046075F96}" srcOrd="1" destOrd="0" presId="urn:microsoft.com/office/officeart/2005/8/layout/bProcess4"/>
    <dgm:cxn modelId="{316ABEB3-8C8B-4783-B9C5-93B543B7DA33}" type="presParOf" srcId="{55A7C438-EC8F-41E0-9B84-EE759281ADD6}" destId="{B50F9E9B-0BC5-4E34-BF57-71D8C3B90333}" srcOrd="15" destOrd="0" presId="urn:microsoft.com/office/officeart/2005/8/layout/bProcess4"/>
    <dgm:cxn modelId="{5F135A0B-DB06-4729-ABA8-A5101867CD9E}" type="presParOf" srcId="{55A7C438-EC8F-41E0-9B84-EE759281ADD6}" destId="{C44B0970-54B6-406C-8A44-666AE0B7FAF8}" srcOrd="16" destOrd="0" presId="urn:microsoft.com/office/officeart/2005/8/layout/bProcess4"/>
    <dgm:cxn modelId="{1199528C-B991-41B0-9A10-1FC834783B5F}" type="presParOf" srcId="{C44B0970-54B6-406C-8A44-666AE0B7FAF8}" destId="{4E443910-77A3-4195-87EB-EC5FA9CCD8BE}" srcOrd="0" destOrd="0" presId="urn:microsoft.com/office/officeart/2005/8/layout/bProcess4"/>
    <dgm:cxn modelId="{FB0A6FE6-55BA-4E66-8019-D028237E7868}" type="presParOf" srcId="{C44B0970-54B6-406C-8A44-666AE0B7FAF8}" destId="{0DD39647-F7D4-4C92-AC1E-B8FA0B321ADB}" srcOrd="1" destOrd="0" presId="urn:microsoft.com/office/officeart/2005/8/layout/b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9F6F3C-B4B7-4D29-AAA4-C900E6C8C138}">
      <dsp:nvSpPr>
        <dsp:cNvPr id="0" name=""/>
        <dsp:cNvSpPr/>
      </dsp:nvSpPr>
      <dsp:spPr>
        <a:xfrm>
          <a:off x="0" y="707160"/>
          <a:ext cx="3747959" cy="50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25902C0-A7D3-4236-92FB-28DF404C1370}">
      <dsp:nvSpPr>
        <dsp:cNvPr id="0" name=""/>
        <dsp:cNvSpPr/>
      </dsp:nvSpPr>
      <dsp:spPr>
        <a:xfrm>
          <a:off x="224734" y="26655"/>
          <a:ext cx="3064798" cy="949050"/>
        </a:xfrm>
        <a:prstGeom prst="roundRect">
          <a:avLst/>
        </a:prstGeom>
        <a:solidFill>
          <a:srgbClr val="8064A2">
            <a:lumMod val="75000"/>
          </a:srgbClr>
        </a:solidFill>
        <a:ln w="25400" cap="flat" cmpd="sng" algn="ctr">
          <a:solidFill>
            <a:srgbClr val="F79646">
              <a:lumMod val="7500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165" tIns="0" rIns="99165" bIns="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100" b="1" kern="120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Proje Künyesi</a:t>
          </a:r>
        </a:p>
      </dsp:txBody>
      <dsp:txXfrm>
        <a:off x="271063" y="72984"/>
        <a:ext cx="2972140" cy="85639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4B1E62-BF9B-43A4-9730-AB94CCD05DD7}">
      <dsp:nvSpPr>
        <dsp:cNvPr id="0" name=""/>
        <dsp:cNvSpPr/>
      </dsp:nvSpPr>
      <dsp:spPr>
        <a:xfrm rot="5400000">
          <a:off x="-206261" y="1116156"/>
          <a:ext cx="926116" cy="112313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28FD16-FF12-4CF8-B770-0E2A9DA0FAF7}">
      <dsp:nvSpPr>
        <dsp:cNvPr id="0" name=""/>
        <dsp:cNvSpPr/>
      </dsp:nvSpPr>
      <dsp:spPr>
        <a:xfrm>
          <a:off x="2299" y="518479"/>
          <a:ext cx="1247923" cy="74875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latin typeface="Calibri Light" panose="020F0302020204030204"/>
            </a:rPr>
            <a:t>1-)Text Extraction</a:t>
          </a:r>
          <a:endParaRPr lang="en-US" sz="1200" kern="1200"/>
        </a:p>
      </dsp:txBody>
      <dsp:txXfrm>
        <a:off x="24229" y="540409"/>
        <a:ext cx="1204063" cy="704894"/>
      </dsp:txXfrm>
    </dsp:sp>
    <dsp:sp modelId="{16D02FFD-82FB-4AA6-9511-323B78ABEA4B}">
      <dsp:nvSpPr>
        <dsp:cNvPr id="0" name=""/>
        <dsp:cNvSpPr/>
      </dsp:nvSpPr>
      <dsp:spPr>
        <a:xfrm rot="5400000">
          <a:off x="-206261" y="2052099"/>
          <a:ext cx="926116" cy="112313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2EC619-62A1-4BD8-BA8B-A39C53520DBB}">
      <dsp:nvSpPr>
        <dsp:cNvPr id="0" name=""/>
        <dsp:cNvSpPr/>
      </dsp:nvSpPr>
      <dsp:spPr>
        <a:xfrm>
          <a:off x="2299" y="1454422"/>
          <a:ext cx="1247923" cy="74875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latin typeface="Calibri Light" panose="020F0302020204030204"/>
            </a:rPr>
            <a:t>2-)Column Detection</a:t>
          </a:r>
          <a:endParaRPr lang="en-US" sz="1200" kern="1200"/>
        </a:p>
      </dsp:txBody>
      <dsp:txXfrm>
        <a:off x="24229" y="1476352"/>
        <a:ext cx="1204063" cy="704894"/>
      </dsp:txXfrm>
    </dsp:sp>
    <dsp:sp modelId="{DD714D11-0C92-48C8-89DE-EA1E1837080A}">
      <dsp:nvSpPr>
        <dsp:cNvPr id="0" name=""/>
        <dsp:cNvSpPr/>
      </dsp:nvSpPr>
      <dsp:spPr>
        <a:xfrm>
          <a:off x="261710" y="2520071"/>
          <a:ext cx="1649912" cy="112313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F4F22C9-040D-48F9-B073-1BFEEFC58AD9}">
      <dsp:nvSpPr>
        <dsp:cNvPr id="0" name=""/>
        <dsp:cNvSpPr/>
      </dsp:nvSpPr>
      <dsp:spPr>
        <a:xfrm>
          <a:off x="2299" y="2390365"/>
          <a:ext cx="1247923" cy="74875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latin typeface="Calibri Light" panose="020F0302020204030204"/>
            </a:rPr>
            <a:t>3-)Header Detection</a:t>
          </a:r>
          <a:endParaRPr lang="en-US" sz="1200" kern="1200"/>
        </a:p>
      </dsp:txBody>
      <dsp:txXfrm>
        <a:off x="24229" y="2412295"/>
        <a:ext cx="1204063" cy="704894"/>
      </dsp:txXfrm>
    </dsp:sp>
    <dsp:sp modelId="{A112B1D5-EF9A-4E1B-8D46-5A25D453F07A}">
      <dsp:nvSpPr>
        <dsp:cNvPr id="0" name=""/>
        <dsp:cNvSpPr/>
      </dsp:nvSpPr>
      <dsp:spPr>
        <a:xfrm rot="16200000">
          <a:off x="1453477" y="2052099"/>
          <a:ext cx="926116" cy="112313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BD20F6-F59A-41C6-92B1-1A6776D0F4CB}">
      <dsp:nvSpPr>
        <dsp:cNvPr id="0" name=""/>
        <dsp:cNvSpPr/>
      </dsp:nvSpPr>
      <dsp:spPr>
        <a:xfrm>
          <a:off x="1662038" y="2390365"/>
          <a:ext cx="1247923" cy="74875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latin typeface="Calibri Light" panose="020F0302020204030204"/>
            </a:rPr>
            <a:t>4-)Section Extraction</a:t>
          </a:r>
          <a:endParaRPr lang="en-US" sz="1200" kern="1200"/>
        </a:p>
      </dsp:txBody>
      <dsp:txXfrm>
        <a:off x="1683968" y="2412295"/>
        <a:ext cx="1204063" cy="704894"/>
      </dsp:txXfrm>
    </dsp:sp>
    <dsp:sp modelId="{79FD45D8-6321-41C7-B2A1-76B61E92777E}">
      <dsp:nvSpPr>
        <dsp:cNvPr id="0" name=""/>
        <dsp:cNvSpPr/>
      </dsp:nvSpPr>
      <dsp:spPr>
        <a:xfrm rot="16200000">
          <a:off x="1453477" y="1116156"/>
          <a:ext cx="926116" cy="112313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CA81E8-5543-49B1-9F94-8B6FF4C9ADE3}">
      <dsp:nvSpPr>
        <dsp:cNvPr id="0" name=""/>
        <dsp:cNvSpPr/>
      </dsp:nvSpPr>
      <dsp:spPr>
        <a:xfrm>
          <a:off x="1662038" y="1454422"/>
          <a:ext cx="1247923" cy="74875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latin typeface="Calibri Light" panose="020F0302020204030204"/>
            </a:rPr>
            <a:t>5-)Extract Personal Information</a:t>
          </a:r>
          <a:endParaRPr lang="en-US" sz="1200" kern="1200"/>
        </a:p>
      </dsp:txBody>
      <dsp:txXfrm>
        <a:off x="1683968" y="1476352"/>
        <a:ext cx="1204063" cy="704894"/>
      </dsp:txXfrm>
    </dsp:sp>
    <dsp:sp modelId="{2F3E343A-577D-40AB-98D4-E21A3EDE4328}">
      <dsp:nvSpPr>
        <dsp:cNvPr id="0" name=""/>
        <dsp:cNvSpPr/>
      </dsp:nvSpPr>
      <dsp:spPr>
        <a:xfrm>
          <a:off x="1921449" y="648185"/>
          <a:ext cx="1649912" cy="112313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8B9B5B-6245-49DE-9585-073AF2C2BBEB}">
      <dsp:nvSpPr>
        <dsp:cNvPr id="0" name=""/>
        <dsp:cNvSpPr/>
      </dsp:nvSpPr>
      <dsp:spPr>
        <a:xfrm>
          <a:off x="1662038" y="518479"/>
          <a:ext cx="1247923" cy="74875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latin typeface="Calibri Light" panose="020F0302020204030204"/>
            </a:rPr>
            <a:t>6-)Extract Skills Information</a:t>
          </a:r>
          <a:endParaRPr lang="en-US" sz="1200" kern="1200"/>
        </a:p>
      </dsp:txBody>
      <dsp:txXfrm>
        <a:off x="1683968" y="540409"/>
        <a:ext cx="1204063" cy="704894"/>
      </dsp:txXfrm>
    </dsp:sp>
    <dsp:sp modelId="{F8967F1C-2710-4BE4-ABB1-A50ACC88AC29}">
      <dsp:nvSpPr>
        <dsp:cNvPr id="0" name=""/>
        <dsp:cNvSpPr/>
      </dsp:nvSpPr>
      <dsp:spPr>
        <a:xfrm rot="5400000">
          <a:off x="3113216" y="1116156"/>
          <a:ext cx="926116" cy="112313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8B580A-B2E1-4017-8DED-D684FB24E275}">
      <dsp:nvSpPr>
        <dsp:cNvPr id="0" name=""/>
        <dsp:cNvSpPr/>
      </dsp:nvSpPr>
      <dsp:spPr>
        <a:xfrm>
          <a:off x="3321776" y="518479"/>
          <a:ext cx="1247923" cy="74875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latin typeface="Calibri Light" panose="020F0302020204030204"/>
            </a:rPr>
            <a:t>7-)Extract Education Information (NER)</a:t>
          </a:r>
          <a:endParaRPr lang="en-US" sz="1200" kern="1200"/>
        </a:p>
      </dsp:txBody>
      <dsp:txXfrm>
        <a:off x="3343706" y="540409"/>
        <a:ext cx="1204063" cy="704894"/>
      </dsp:txXfrm>
    </dsp:sp>
    <dsp:sp modelId="{B50F9E9B-0BC5-4E34-BF57-71D8C3B90333}">
      <dsp:nvSpPr>
        <dsp:cNvPr id="0" name=""/>
        <dsp:cNvSpPr/>
      </dsp:nvSpPr>
      <dsp:spPr>
        <a:xfrm rot="5400000">
          <a:off x="3113216" y="2052099"/>
          <a:ext cx="926116" cy="112313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B03767D-6A15-4604-99E5-5F3046075F96}">
      <dsp:nvSpPr>
        <dsp:cNvPr id="0" name=""/>
        <dsp:cNvSpPr/>
      </dsp:nvSpPr>
      <dsp:spPr>
        <a:xfrm>
          <a:off x="3321776" y="1454422"/>
          <a:ext cx="1247923" cy="74875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latin typeface="Calibri Light" panose="020F0302020204030204"/>
            </a:rPr>
            <a:t>8-)Extract Experience Information (NER)</a:t>
          </a:r>
          <a:endParaRPr lang="en-US" sz="1200" kern="1200"/>
        </a:p>
      </dsp:txBody>
      <dsp:txXfrm>
        <a:off x="3343706" y="1476352"/>
        <a:ext cx="1204063" cy="704894"/>
      </dsp:txXfrm>
    </dsp:sp>
    <dsp:sp modelId="{0DD39647-F7D4-4C92-AC1E-B8FA0B321ADB}">
      <dsp:nvSpPr>
        <dsp:cNvPr id="0" name=""/>
        <dsp:cNvSpPr/>
      </dsp:nvSpPr>
      <dsp:spPr>
        <a:xfrm>
          <a:off x="3321776" y="2390365"/>
          <a:ext cx="1247923" cy="74875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latin typeface="Calibri Light" panose="020F0302020204030204"/>
            </a:rPr>
            <a:t>Return Result</a:t>
          </a:r>
          <a:endParaRPr lang="en-US" sz="1200" kern="1200"/>
        </a:p>
      </dsp:txBody>
      <dsp:txXfrm>
        <a:off x="3343706" y="2412295"/>
        <a:ext cx="1204063" cy="70489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bProcess4">
  <dgm:title val=""/>
  <dgm:desc val=""/>
  <dgm:catLst>
    <dgm:cat type="process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/>
    </dgm:varLst>
    <dgm:choose name="Name1">
      <dgm:if name="Name2" func="var" arg="dir" op="equ" val="norm">
        <dgm:alg type="snake">
          <dgm:param type="grDir" val="tL"/>
          <dgm:param type="flowDir" val="col"/>
          <dgm:param type="contDir" val="revDir"/>
          <dgm:param type="bkpt" val="bal"/>
        </dgm:alg>
      </dgm:if>
      <dgm:else name="Name3">
        <dgm:alg type="snake">
          <dgm:param type="grDir" val="tR"/>
          <dgm:param type="flowDir" val="col"/>
          <dgm:param type="contDir" val="revDir"/>
          <dgm:param type="bkpt" val="bal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fact="0.6"/>
      <dgm:constr type="h" for="ch" forName="sibTrans" refType="h" refFor="ch" refForName="compNode" op="equ" fact="0.25"/>
      <dgm:constr type="sp" refType="w" fact="0.33"/>
      <dgm:constr type="primFontSz" for="des" forName="node" op="equ" val="65"/>
    </dgm:constrLst>
    <dgm:ruleLst/>
    <dgm:forEach name="nodes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axis="self" func="var" arg="dir" op="equ" val="norm">
            <dgm:constrLst>
              <dgm:constr type="l" for="ch" forName="dummyConnPt" refType="w" fact="0.2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if>
          <dgm:else name="Name6">
            <dgm:constrLst>
              <dgm:constr type="l" for="ch" forName="dummyConnPt" refType="w" fact="0.8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else>
        </dgm:choose>
        <dgm:ruleLst/>
        <dgm:layoutNode name="dummyConnPt" styleLbl="node1" moveWith="node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node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  <dgm:constr type="primFontSz" val="65"/>
          </dgm:constrLst>
          <dgm:ruleLst>
            <dgm:rule type="primFontSz" val="5" fact="NaN" max="NaN"/>
          </dgm:ruleLst>
        </dgm:layoutNode>
      </dgm:layoutNode>
      <dgm:forEach name="sibTransForEach" axis="followSib" cnt="1">
        <dgm:layoutNode name="sibTrans" styleLbl="bgSibTrans2D1">
          <dgm:choose name="Name7">
            <dgm:if name="Name8" axis="self" func="var" arg="dir" op="equ" val="norm">
              <dgm:alg type="conn">
                <dgm:param type="srcNode" val="dummyConnPt"/>
                <dgm:param type="dstNode" val="dummyConnPt"/>
                <dgm:param type="begPts" val="bCtr, midR, tCtr"/>
                <dgm:param type="endPts" val="tCtr, midL, bCtr"/>
                <dgm:param type="begSty" val="noArr"/>
                <dgm:param type="endSty" val="noArr"/>
              </dgm:alg>
            </dgm:if>
            <dgm:else name="Name9">
              <dgm:alg type="conn">
                <dgm:param type="srcNode" val="dummyConnPt"/>
                <dgm:param type="dstNode" val="dummyConnPt"/>
                <dgm:param type="begPts" val="bCtr, midL, tCtr"/>
                <dgm:param type="endPts" val="tCtr, midR, bCtr"/>
                <dgm:param type="begSty" val="noArr"/>
                <dgm:param type="endSty" val="noAr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/>
            <dgm:constr type="endPad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6T12:10:46.12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24575,'13'0'0,"25"0"0,-11 0 0,29 0 0,-18 0 0,0 0 0,-2 0 0,-4 0 0,0 0 0,-1 0 0,-10 0 0,-4 0 0,-7 0 0,-3 0 0,0 0 0,-6 0 0,1 0 0,-5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6T12:10:47.27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16 24575,'22'0'0,"0"0"0,4 0 0,34 0 0,-31 0 0,25 0 0,-42 0 0,3 0 0,-7 0 0,3 0 0,-4 0 0,0 0 0,-1 0 0,1 0 0,0 0 0,0 0 0,0 0 0,0 0 0,0 0 0,0 0 0,0-7 0,0 6 0,0-6 0,0 7 0,-1 0 0,1 0 0,0 0 0,-4 0 0,0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6T12:10:49.24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3913 1202 24575,'-3'-5'0,"0"-8"0,3-7 0,0-11 0,0-28 0,0 29 0,0-31 0,0 43 0,0-13 0,-4 9 0,-1-2 0,-3 7 0,0-3 0,-3 8 0,2-3 0,-6 3 0,-1-5 0,-2-3 0,-7 6 0,-3-12 0,0 11 0,-5-13 0,2 9 0,-4-9 0,-15 2 0,14 1 0,-18-5 0,14 6 0,-10-6 0,-1 4 0,1 1 0,-1 5 0,-21-8 0,22 11 0,-42-17 0,28 20 0,-18-13 0,-5 14 0,11-9 0,-13 9 0,21-3-247,17 6 0,-1 1 247,-22-4 0,-19 0 0,22 3 0,-11 3 0,4 0-4,-1 1 4,3 1 0,21 4 0,-17-4 0,0 5 0,5 0 494,-5 0-494,7 0 0,-1 0 4,1 5-4,0 1 0,-15 11 0,11-5 0,-11 14 0,8-12 0,17 10 0,-14-7 0,16 3 0,-5 1 0,1 0 0,6-1 0,1 0 0,5 0 0,2-1 0,11-5 0,-4 3 0,9-7 0,-4 3 0,10-1 0,1-3 0,4 2 0,0-3 0,4-4 0,-2 3 0,6-6 0,-3 2 0,7 0 0,-3-2 0,3 2 0,-3 1 0,0-1 0,0 4 0,-4 1 0,-1-1 0,0 1 0,-3 3 0,3-3 0,-3 3 0,-1 1 0,0-4 0,-4 8 0,7-8 0,-10 8 0,13-8 0,-9 4 0,7-1 0,0-3 0,2 3 0,2-4 0,1 0 0,3 0 0,-2-3 0,8-1 0,-2-3 0,7 0 0,0 0 0,-1-2 0,-2-2 0,2-3 0,-5 0 0,2 0 0,0 0 0,1-4 0,4-1 0,0-8 0,0-1 0,1-16 0,4 8 0,8-25 0,4 7 0,1-1 0,3-6 0,2 13 0,0-10 0,11-3 0,-10 7 0,4 1 0,-6 5 0,-6 7 0,-5 7 0,-3 7 0,-8 8 0,3 1 0,-7 12 0,-1 5 0,-3 1 0,0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6T12:10:50.63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24575,'6'4'0,"12"-1"0,8-3 0,6 0 0,10 0 0,14 0 0,-8 0 0,12 0 0,-23 0 0,1 4 0,-6-3 0,4 11 0,-4-6 0,0 11 0,-6-7 0,-2 2 0,-7-4 0,8 0 0,-9 0 0,4 0 0,-8 0 0,3-4 0,-7 2 0,6-5 0,-6 5 0,3-5 0,-4 2 0,0-3 0,0 0 0,0 0 0,0 3 0,0-2 0,0 5 0,-1-5 0,1 2 0,0 0 0,-3-3 0,-1 3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T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F7A3D4-56E4-4B41-920A-4207B7313A59}" type="datetimeFigureOut">
              <a:rPr lang="en-TR" smtClean="0"/>
              <a:t>31.01.2025</a:t>
            </a:fld>
            <a:endParaRPr lang="en-T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T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D8CB87-4CAB-6F45-A742-A8794678E0A6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669430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DB07BF-2576-D140-9F34-ADCACCA99E9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461655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7842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3417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4718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630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5432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935271-BE34-5703-0D5D-DFCD4B84C6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BE5E4B-D704-5544-CF20-FF1E3F91BA1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233594-549E-DF08-366D-A06AD10A56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C68398-F372-FC15-CA2B-3E75D776AB9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5208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C21939-9585-4FEE-8EEE-4A31E7D9AA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6ACDEA5-4E0D-06D1-557D-F595BA9889E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D142A96-A135-1821-E948-743DD794EE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0AF027-A6DB-550E-B905-663ACA0622F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9891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06E87A-BF8A-83FC-9CB5-4638F8FBDF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9821A90-6E5C-9B51-45DA-37895761EDC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031F72A-CA27-185F-0EF7-884AED7741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0B930A-A95A-3ABF-1ABD-F96AD6C3846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57303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4411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4784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50704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213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402FA7-25D7-43E2-9B66-0221E74454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0315B62-53BC-35AF-83A2-8B434A9F885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5BB7AD7-A32E-F9E0-E2A2-3C8791C605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DB2BA8-07A3-D51F-7C37-DA3928643A6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0320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427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808639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98210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70331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984DF2-97B3-EA7C-F616-4647B0FCBB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9454381-5E81-3F49-55A2-39E0BA2BB9E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1AB20AA-C0E8-04FB-287D-960EC232BB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7A606D-A630-A3B9-8EA2-E2195E70DB2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43693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47E779-039F-7F7C-12B9-8A59AE24FD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E2BADC8-098F-B654-D204-34F1186433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570CDD3-A525-5550-750D-1A8EB71C9C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9DE41C-683C-A444-852E-0424376CDB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49754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00378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3468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i="0" dirty="0">
                <a:solidFill>
                  <a:srgbClr val="292929"/>
                </a:solidFill>
                <a:effectLst/>
                <a:latin typeface="source-serif-pro"/>
              </a:rPr>
              <a:t>Pruning 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removes some (not- or less-important) weights (or sometimes neurons) from the model, producing sparse weight matrices (or smaller layers). There is also research on removing entire matrices corresponding to attention heads of a transformer.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41621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 -&gt; </a:t>
            </a:r>
            <a:r>
              <a:rPr lang="en-US" dirty="0" err="1"/>
              <a:t>birilerini</a:t>
            </a:r>
            <a:r>
              <a:rPr lang="en-US" dirty="0"/>
              <a:t> </a:t>
            </a:r>
            <a:r>
              <a:rPr lang="en-US" dirty="0" err="1"/>
              <a:t>arada</a:t>
            </a:r>
            <a:r>
              <a:rPr lang="en-US" dirty="0"/>
              <a:t> test </a:t>
            </a:r>
            <a:r>
              <a:rPr lang="en-US" dirty="0" err="1"/>
              <a:t>yapması</a:t>
            </a:r>
            <a:r>
              <a:rPr lang="en-US" dirty="0"/>
              <a:t>. </a:t>
            </a:r>
            <a:r>
              <a:rPr lang="en-US" dirty="0" err="1"/>
              <a:t>Modelle</a:t>
            </a:r>
            <a:r>
              <a:rPr lang="en-US" dirty="0"/>
              <a:t> </a:t>
            </a:r>
            <a:r>
              <a:rPr lang="en-US" dirty="0" err="1"/>
              <a:t>yemek</a:t>
            </a:r>
            <a:r>
              <a:rPr lang="en-US" dirty="0"/>
              <a:t> </a:t>
            </a:r>
            <a:r>
              <a:rPr lang="en-US" dirty="0" err="1"/>
              <a:t>yeme</a:t>
            </a:r>
            <a:endParaRPr lang="en-US" dirty="0"/>
          </a:p>
          <a:p>
            <a:r>
              <a:rPr lang="en-US" dirty="0"/>
              <a:t>Imp -&gt; label </a:t>
            </a:r>
            <a:r>
              <a:rPr lang="en-US" dirty="0" err="1"/>
              <a:t>disrtrituon</a:t>
            </a:r>
            <a:r>
              <a:rPr lang="en-US" dirty="0"/>
              <a:t> </a:t>
            </a:r>
            <a:r>
              <a:rPr lang="en-US" dirty="0" err="1"/>
              <a:t>ın</a:t>
            </a:r>
            <a:r>
              <a:rPr lang="en-US" dirty="0"/>
              <a:t> </a:t>
            </a:r>
            <a:r>
              <a:rPr lang="en-US" dirty="0" err="1"/>
              <a:t>değişimini</a:t>
            </a:r>
            <a:r>
              <a:rPr lang="en-US" dirty="0"/>
              <a:t> monitor </a:t>
            </a:r>
            <a:r>
              <a:rPr lang="en-US" dirty="0" err="1"/>
              <a:t>edebilirsin</a:t>
            </a:r>
            <a:r>
              <a:rPr lang="en-US" dirty="0"/>
              <a:t>. </a:t>
            </a:r>
            <a:r>
              <a:rPr lang="en-US" dirty="0" err="1"/>
              <a:t>Birşeylerin</a:t>
            </a:r>
            <a:r>
              <a:rPr lang="en-US" dirty="0"/>
              <a:t> </a:t>
            </a:r>
            <a:r>
              <a:rPr lang="en-US" dirty="0" err="1"/>
              <a:t>değiştini</a:t>
            </a:r>
            <a:r>
              <a:rPr lang="en-US" dirty="0"/>
              <a:t> </a:t>
            </a:r>
            <a:r>
              <a:rPr lang="en-US" dirty="0" err="1"/>
              <a:t>gösterir</a:t>
            </a:r>
            <a:r>
              <a:rPr lang="en-US" dirty="0"/>
              <a:t>. </a:t>
            </a:r>
            <a:r>
              <a:rPr lang="en-US" dirty="0" err="1"/>
              <a:t>Doalylı</a:t>
            </a:r>
            <a:r>
              <a:rPr lang="en-US" dirty="0"/>
              <a:t> </a:t>
            </a:r>
            <a:r>
              <a:rPr lang="en-US" dirty="0" err="1"/>
              <a:t>metriklerin</a:t>
            </a:r>
            <a:r>
              <a:rPr lang="en-US" dirty="0"/>
              <a:t> </a:t>
            </a:r>
            <a:r>
              <a:rPr lang="en-US" dirty="0" err="1"/>
              <a:t>takibi</a:t>
            </a:r>
            <a:r>
              <a:rPr lang="en-US" dirty="0"/>
              <a:t>. </a:t>
            </a:r>
            <a:r>
              <a:rPr lang="en-US" dirty="0" err="1"/>
              <a:t>Örneğin</a:t>
            </a:r>
            <a:r>
              <a:rPr lang="en-US" dirty="0"/>
              <a:t> call </a:t>
            </a:r>
            <a:r>
              <a:rPr lang="en-US" dirty="0" err="1"/>
              <a:t>cente</a:t>
            </a:r>
            <a:r>
              <a:rPr lang="en-US" dirty="0"/>
              <a:t> </a:t>
            </a:r>
            <a:r>
              <a:rPr lang="en-US" dirty="0" err="1"/>
              <a:t>aramalarını</a:t>
            </a:r>
            <a:r>
              <a:rPr lang="en-US" dirty="0"/>
              <a:t> </a:t>
            </a:r>
            <a:r>
              <a:rPr lang="en-US" dirty="0" err="1"/>
              <a:t>artması</a:t>
            </a:r>
            <a:r>
              <a:rPr lang="en-US" dirty="0"/>
              <a:t>, </a:t>
            </a:r>
            <a:r>
              <a:rPr lang="en-US" dirty="0" err="1"/>
              <a:t>başvuruların</a:t>
            </a:r>
            <a:r>
              <a:rPr lang="en-US" dirty="0"/>
              <a:t> /</a:t>
            </a:r>
            <a:r>
              <a:rPr lang="en-US" dirty="0" err="1"/>
              <a:t>uygun</a:t>
            </a:r>
            <a:r>
              <a:rPr lang="en-US" dirty="0"/>
              <a:t> </a:t>
            </a:r>
            <a:r>
              <a:rPr lang="en-US" dirty="0" err="1"/>
              <a:t>başvurların</a:t>
            </a:r>
            <a:r>
              <a:rPr lang="en-US" dirty="0"/>
              <a:t> </a:t>
            </a:r>
            <a:r>
              <a:rPr lang="en-US" dirty="0" err="1"/>
              <a:t>azalması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66307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63323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21353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6087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73299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6796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92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6759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094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Y</a:t>
            </a:r>
            <a:r>
              <a:rPr lang="en-TR"/>
              <a:t>ani 4 ner modelleri ayzıyor sağa uygun kutuya 4 yazalım.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2854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97389-FB1F-A860-211C-F7F3E85AC4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73D4CD-5900-C0C2-1A40-C529B6DDEA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EFEB2C-874C-2FF5-4929-EF51087224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3C8AC-F847-6148-BF1E-A1B65C7CDFC8}" type="datetimeFigureOut">
              <a:rPr lang="en-TR" smtClean="0"/>
              <a:t>31.01.2025</a:t>
            </a:fld>
            <a:endParaRPr lang="en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31A089-4FCD-6B96-6DB6-E7798B310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327DA9-3F8A-55A0-87F7-9B3CCC37B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AE802-03B8-DA41-AC36-E1A8D1639C1E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20468884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13493-8365-6E41-59B4-6ABD0B3771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32E464C-9D13-2AE5-E24F-8D5DBC8599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6BB260-E981-4D19-12BF-15DCA1F4AD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3C8AC-F847-6148-BF1E-A1B65C7CDFC8}" type="datetimeFigureOut">
              <a:rPr lang="en-TR" smtClean="0"/>
              <a:t>31.01.2025</a:t>
            </a:fld>
            <a:endParaRPr lang="en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766565-1F65-44EE-7E29-8B3C6B8BC8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20ACF3-9719-06E6-FF81-82C90789E0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AE802-03B8-DA41-AC36-E1A8D1639C1E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21367281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82B6BCB-2B05-836A-BF74-8A382D5682F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20FD33-C84A-AB09-FD53-AD3B1283DE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EEE611-A633-8859-FC16-186582C8BB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3C8AC-F847-6148-BF1E-A1B65C7CDFC8}" type="datetimeFigureOut">
              <a:rPr lang="en-TR" smtClean="0"/>
              <a:t>31.01.2025</a:t>
            </a:fld>
            <a:endParaRPr lang="en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765C21-2DBE-91EE-24B3-5F6A310CDA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0F2205-F826-576A-7474-9639D57927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AE802-03B8-DA41-AC36-E1A8D1639C1E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20853761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510763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 hasCustomPrompt="1"/>
          </p:nvPr>
        </p:nvSpPr>
        <p:spPr>
          <a:xfrm>
            <a:off x="838200" y="91934"/>
            <a:ext cx="10515600" cy="769441"/>
          </a:xfrm>
          <a:prstGeom prst="rect">
            <a:avLst/>
          </a:prstGeom>
        </p:spPr>
        <p:txBody>
          <a:bodyPr anchor="t">
            <a:normAutofit/>
          </a:bodyPr>
          <a:lstStyle>
            <a:lvl1pPr algn="ctr">
              <a:lnSpc>
                <a:spcPct val="100000"/>
              </a:lnSpc>
              <a:defRPr sz="2200" b="1">
                <a:solidFill>
                  <a:srgbClr val="7030A0"/>
                </a:solidFill>
                <a:latin typeface="+mn-lt"/>
              </a:defRPr>
            </a:lvl1pPr>
          </a:lstStyle>
          <a:p>
            <a:r>
              <a:rPr lang="en-US" err="1"/>
              <a:t>Üst</a:t>
            </a:r>
            <a:r>
              <a:rPr lang="en-US"/>
              <a:t> </a:t>
            </a:r>
            <a:r>
              <a:rPr lang="en-US" err="1"/>
              <a:t>Başlık</a:t>
            </a:r>
            <a:r>
              <a:rPr lang="en-US"/>
              <a:t> </a:t>
            </a:r>
            <a:r>
              <a:rPr lang="en-US" err="1"/>
              <a:t>Metnini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Buraya</a:t>
            </a:r>
            <a:r>
              <a:rPr lang="en-US"/>
              <a:t> </a:t>
            </a:r>
            <a:r>
              <a:rPr lang="en-US" err="1"/>
              <a:t>Tıklayarak</a:t>
            </a:r>
            <a:r>
              <a:rPr lang="en-US"/>
              <a:t> </a:t>
            </a:r>
            <a:r>
              <a:rPr lang="en-US" err="1"/>
              <a:t>Giriniz</a:t>
            </a:r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647222" y="6256135"/>
            <a:ext cx="466406" cy="466406"/>
          </a:xfrm>
          <a:prstGeom prst="rect">
            <a:avLst/>
          </a:prstGeom>
        </p:spPr>
      </p:pic>
      <p:cxnSp>
        <p:nvCxnSpPr>
          <p:cNvPr id="15" name="Straight Connector 14"/>
          <p:cNvCxnSpPr/>
          <p:nvPr userDrawn="1"/>
        </p:nvCxnSpPr>
        <p:spPr>
          <a:xfrm>
            <a:off x="11567213" y="6165338"/>
            <a:ext cx="0" cy="6480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23C7B1C8-292C-4DA5-B71B-FC9FE22FE5FC}"/>
              </a:ext>
            </a:extLst>
          </p:cNvPr>
          <p:cNvSpPr/>
          <p:nvPr userDrawn="1"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8316B5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85AF1DE-7663-404B-B858-7E5AD416AD7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2608" y="6130748"/>
            <a:ext cx="1872092" cy="738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12953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 hasCustomPrompt="1"/>
          </p:nvPr>
        </p:nvSpPr>
        <p:spPr>
          <a:xfrm>
            <a:off x="838200" y="91934"/>
            <a:ext cx="10515600" cy="769441"/>
          </a:xfrm>
          <a:prstGeom prst="rect">
            <a:avLst/>
          </a:prstGeom>
        </p:spPr>
        <p:txBody>
          <a:bodyPr anchor="t">
            <a:normAutofit/>
          </a:bodyPr>
          <a:lstStyle>
            <a:lvl1pPr algn="ctr">
              <a:lnSpc>
                <a:spcPct val="100000"/>
              </a:lnSpc>
              <a:defRPr sz="2200" b="1">
                <a:solidFill>
                  <a:srgbClr val="7030A0"/>
                </a:solidFill>
                <a:latin typeface="+mn-lt"/>
              </a:defRPr>
            </a:lvl1pPr>
          </a:lstStyle>
          <a:p>
            <a:r>
              <a:rPr lang="en-US" err="1"/>
              <a:t>Üst</a:t>
            </a:r>
            <a:r>
              <a:rPr lang="en-US"/>
              <a:t> </a:t>
            </a:r>
            <a:r>
              <a:rPr lang="en-US" err="1"/>
              <a:t>Başlık</a:t>
            </a:r>
            <a:r>
              <a:rPr lang="en-US"/>
              <a:t> </a:t>
            </a:r>
            <a:r>
              <a:rPr lang="en-US" err="1"/>
              <a:t>Metnini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Buraya</a:t>
            </a:r>
            <a:r>
              <a:rPr lang="en-US"/>
              <a:t> </a:t>
            </a:r>
            <a:r>
              <a:rPr lang="en-US" err="1"/>
              <a:t>Tıklayarak</a:t>
            </a:r>
            <a:r>
              <a:rPr lang="en-US"/>
              <a:t> </a:t>
            </a:r>
            <a:r>
              <a:rPr lang="en-US" err="1"/>
              <a:t>Giriniz</a:t>
            </a:r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647222" y="6256135"/>
            <a:ext cx="466406" cy="466406"/>
          </a:xfrm>
          <a:prstGeom prst="rect">
            <a:avLst/>
          </a:prstGeom>
        </p:spPr>
      </p:pic>
      <p:cxnSp>
        <p:nvCxnSpPr>
          <p:cNvPr id="15" name="Straight Connector 14"/>
          <p:cNvCxnSpPr/>
          <p:nvPr userDrawn="1"/>
        </p:nvCxnSpPr>
        <p:spPr>
          <a:xfrm>
            <a:off x="11567213" y="6165338"/>
            <a:ext cx="0" cy="6480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23C7B1C8-292C-4DA5-B71B-FC9FE22FE5FC}"/>
              </a:ext>
            </a:extLst>
          </p:cNvPr>
          <p:cNvSpPr/>
          <p:nvPr userDrawn="1"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8316B5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85AF1DE-7663-404B-B858-7E5AD416AD7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2608" y="6130748"/>
            <a:ext cx="1872092" cy="738396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F24880-8C7C-4F7C-852D-D97D949BECB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67228" y="1500319"/>
            <a:ext cx="5148000" cy="452359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tr-TR"/>
              <a:t>Detayları buraya yazabilirsiniz</a:t>
            </a:r>
            <a:endParaRPr lang="en-US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F3B52175-7AE2-4020-9E65-9D62C19B247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67228" y="1062745"/>
            <a:ext cx="5148000" cy="35197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tr-TR"/>
              <a:t>Alt Başlık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ACB54906-9CCA-45D7-88B0-F6CD3E967F6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05800" y="1062745"/>
            <a:ext cx="5148000" cy="35197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tr-TR"/>
              <a:t>Alt Başlık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94EAFB0-73C8-4160-92F6-9860D37B9D5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05800" y="1500319"/>
            <a:ext cx="5148000" cy="452359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tr-TR"/>
              <a:t>Detayları buraya yazabilirsiniz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26299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97389-FB1F-A860-211C-F7F3E85AC4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73D4CD-5900-C0C2-1A40-C529B6DDEA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EFEB2C-874C-2FF5-4929-EF51087224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3C8AC-F847-6148-BF1E-A1B65C7CDFC8}" type="datetimeFigureOut">
              <a:rPr lang="en-TR" smtClean="0"/>
              <a:t>31.01.2025</a:t>
            </a:fld>
            <a:endParaRPr lang="en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31A089-4FCD-6B96-6DB6-E7798B310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327DA9-3F8A-55A0-87F7-9B3CCC37B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AE802-03B8-DA41-AC36-E1A8D1639C1E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39010572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DC3679-55B8-38C8-215B-088EEF0F1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1D12AF-2BF4-55B6-2115-6C8755AAB4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3E9763-0EFE-D75E-E879-682ACC40D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3C8AC-F847-6148-BF1E-A1B65C7CDFC8}" type="datetimeFigureOut">
              <a:rPr lang="en-TR" smtClean="0"/>
              <a:t>31.01.2025</a:t>
            </a:fld>
            <a:endParaRPr lang="en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8DD642-F9E8-0170-2527-39652BEE4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1073AF-BB79-DA37-2B89-2A0A6922DD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AE802-03B8-DA41-AC36-E1A8D1639C1E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175764358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ADDC16-428F-E738-D70F-710ADF781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6A34D3-E31A-1885-C114-364A240B27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E90DAB-3517-CEDC-8388-23FD3DACF0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3C8AC-F847-6148-BF1E-A1B65C7CDFC8}" type="datetimeFigureOut">
              <a:rPr lang="en-TR" smtClean="0"/>
              <a:t>31.01.2025</a:t>
            </a:fld>
            <a:endParaRPr lang="en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E997CB-86D9-CD49-FBC9-FA7306AE5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6B5F28-41C2-6B0C-D402-6E0AC1EF45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AE802-03B8-DA41-AC36-E1A8D1639C1E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250829915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C9DCE-2CED-D437-1735-F523AB042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4722B6-0FA9-379E-2BBE-2E56B8BF2B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AD7343-318C-1E7F-9AC6-AC984FC6F3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BBF6A5-34B0-064E-4C96-E8D0078EC1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3C8AC-F847-6148-BF1E-A1B65C7CDFC8}" type="datetimeFigureOut">
              <a:rPr lang="en-TR" smtClean="0"/>
              <a:t>31.01.2025</a:t>
            </a:fld>
            <a:endParaRPr lang="en-T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485447-8781-D356-1AEB-BA27BD395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045664-8396-F3F8-39E7-468B66189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AE802-03B8-DA41-AC36-E1A8D1639C1E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164460378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9C4C45-43B8-6FD2-7075-67D35EF99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EEE735-D44A-DF59-A5A4-A4306E41F6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8868B8-AFEE-A087-BB7A-BEA0D8BD69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F63EE1-EE49-9CB7-5014-29C28E5596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F468BC0-94DE-383B-9F9E-CEADAB16119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02033A8-F12B-A964-0C17-A9F27F816E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3C8AC-F847-6148-BF1E-A1B65C7CDFC8}" type="datetimeFigureOut">
              <a:rPr lang="en-TR" smtClean="0"/>
              <a:t>31.01.2025</a:t>
            </a:fld>
            <a:endParaRPr lang="en-T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474C969-E93F-16AE-2BD8-A03155314F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1C23C7E-8AFD-B66F-8F70-078FA77B88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AE802-03B8-DA41-AC36-E1A8D1639C1E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40223803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DC3679-55B8-38C8-215B-088EEF0F1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1D12AF-2BF4-55B6-2115-6C8755AAB4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3E9763-0EFE-D75E-E879-682ACC40D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3C8AC-F847-6148-BF1E-A1B65C7CDFC8}" type="datetimeFigureOut">
              <a:rPr lang="en-TR" smtClean="0"/>
              <a:t>31.01.2025</a:t>
            </a:fld>
            <a:endParaRPr lang="en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8DD642-F9E8-0170-2527-39652BEE4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1073AF-BB79-DA37-2B89-2A0A6922DD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AE802-03B8-DA41-AC36-E1A8D1639C1E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29701707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A849A-ECA9-F07B-FF4C-1465F62B1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F0FFAEB-8060-2C8A-FE72-F59DC9C249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3C8AC-F847-6148-BF1E-A1B65C7CDFC8}" type="datetimeFigureOut">
              <a:rPr lang="en-TR" smtClean="0"/>
              <a:t>31.01.2025</a:t>
            </a:fld>
            <a:endParaRPr lang="en-T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005B39-4A81-B1E2-9F42-2E3CF8626B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1DC2CB-BB8C-CAB7-9DBB-8D28E07705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AE802-03B8-DA41-AC36-E1A8D1639C1E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192443074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F0D3DC4-CABD-CAED-49E5-9A99859110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3C8AC-F847-6148-BF1E-A1B65C7CDFC8}" type="datetimeFigureOut">
              <a:rPr lang="en-TR" smtClean="0"/>
              <a:t>31.01.2025</a:t>
            </a:fld>
            <a:endParaRPr lang="en-T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8144FA9-0B63-68BB-C173-443BC789E2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FDE609-DA01-FE5F-FFBF-A2F597F4C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AE802-03B8-DA41-AC36-E1A8D1639C1E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256965053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9A1543-3909-5D48-323B-A5CB3C1369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C7AB15-D8E2-D815-4C4E-507DFD43C0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270219-92B9-F54C-C04F-481341980F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C1863E-048A-EF18-354D-5D6A4A60E2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3C8AC-F847-6148-BF1E-A1B65C7CDFC8}" type="datetimeFigureOut">
              <a:rPr lang="en-TR" smtClean="0"/>
              <a:t>31.01.2025</a:t>
            </a:fld>
            <a:endParaRPr lang="en-T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4A726F-7FCA-DF84-29A7-9D5561507C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DFE146-CD1D-BA59-2B26-FE95CEFA92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AE802-03B8-DA41-AC36-E1A8D1639C1E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373686106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5507B4-B7DC-7E6E-5D6C-D99744EAD1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D82EDC9-AF76-4C44-1E93-AD91555F62E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T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3AAF14-0BCC-741C-FEB5-2EAD9C6A5B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A8AB94-1AA9-4A63-E02B-C7B00BE083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3C8AC-F847-6148-BF1E-A1B65C7CDFC8}" type="datetimeFigureOut">
              <a:rPr lang="en-TR" smtClean="0"/>
              <a:t>31.01.2025</a:t>
            </a:fld>
            <a:endParaRPr lang="en-T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8B6273-B000-D4D8-55F6-4614A6D544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8CC28F-0525-1609-F22B-EC766EAA7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AE802-03B8-DA41-AC36-E1A8D1639C1E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173969521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13493-8365-6E41-59B4-6ABD0B3771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32E464C-9D13-2AE5-E24F-8D5DBC8599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6BB260-E981-4D19-12BF-15DCA1F4AD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3C8AC-F847-6148-BF1E-A1B65C7CDFC8}" type="datetimeFigureOut">
              <a:rPr lang="en-TR" smtClean="0"/>
              <a:t>31.01.2025</a:t>
            </a:fld>
            <a:endParaRPr lang="en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766565-1F65-44EE-7E29-8B3C6B8BC8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20ACF3-9719-06E6-FF81-82C90789E0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AE802-03B8-DA41-AC36-E1A8D1639C1E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331291264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82B6BCB-2B05-836A-BF74-8A382D5682F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20FD33-C84A-AB09-FD53-AD3B1283DE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EEE611-A633-8859-FC16-186582C8BB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3C8AC-F847-6148-BF1E-A1B65C7CDFC8}" type="datetimeFigureOut">
              <a:rPr lang="en-TR" smtClean="0"/>
              <a:t>31.01.2025</a:t>
            </a:fld>
            <a:endParaRPr lang="en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765C21-2DBE-91EE-24B3-5F6A310CDA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0F2205-F826-576A-7474-9639D57927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AE802-03B8-DA41-AC36-E1A8D1639C1E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201471908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C28829D-F75B-4505-94C4-71124CDC0EA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55CFA67-2F8B-4995-9D4A-D7F6DB7A9E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432514" y="1343696"/>
            <a:ext cx="5326971" cy="105157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lang="en-US" sz="3000" b="1" dirty="0" smtClean="0">
                <a:solidFill>
                  <a:prstClr val="white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ctr" defTabSz="685800"/>
            <a:r>
              <a:rPr lang="tr-TR" sz="3000" b="1">
                <a:solidFill>
                  <a:prstClr val="white"/>
                </a:solidFill>
                <a:latin typeface="Arial" charset="0"/>
                <a:ea typeface="Arial" charset="0"/>
                <a:cs typeface="Arial" charset="0"/>
              </a:rPr>
              <a:t>SUNUM BAŞLIĞINI BURAYA</a:t>
            </a:r>
          </a:p>
          <a:p>
            <a:pPr algn="ctr" defTabSz="685800"/>
            <a:r>
              <a:rPr lang="tr-TR" sz="3000" b="1">
                <a:solidFill>
                  <a:prstClr val="white"/>
                </a:solidFill>
                <a:latin typeface="Arial" charset="0"/>
                <a:ea typeface="Arial" charset="0"/>
                <a:cs typeface="Arial" charset="0"/>
              </a:rPr>
              <a:t>TIKLAYARAK YAZINIZ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98006F26-7074-4181-BD68-EA627195B4E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64454" y="2572340"/>
            <a:ext cx="2847657" cy="313932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lang="en-US" sz="1600" dirty="0" smtClean="0">
                <a:solidFill>
                  <a:prstClr val="white"/>
                </a:solidFill>
                <a:latin typeface="Arial" charset="0"/>
                <a:ea typeface="Arial" charset="0"/>
                <a:cs typeface="Arial" charset="0"/>
              </a:defRPr>
            </a:lvl1pPr>
            <a:lvl2pPr marL="228600" indent="0">
              <a:buNone/>
              <a:defRPr lang="en-US" sz="1800" dirty="0" smtClean="0"/>
            </a:lvl2pPr>
            <a:lvl3pPr marL="685800" indent="0">
              <a:buNone/>
              <a:defRPr lang="en-US" sz="1800" dirty="0" smtClean="0"/>
            </a:lvl3pPr>
            <a:lvl4pPr marL="1143000" indent="0">
              <a:buNone/>
              <a:defRPr lang="en-US" dirty="0" smtClean="0"/>
            </a:lvl4pPr>
            <a:lvl5pPr marL="1600200" indent="0">
              <a:buNone/>
              <a:defRPr lang="tr-TR" dirty="0"/>
            </a:lvl5pPr>
          </a:lstStyle>
          <a:p>
            <a:pPr marL="0" lvl="0" algn="ctr" defTabSz="685800"/>
            <a:r>
              <a:rPr lang="tr-TR"/>
              <a:t>SUNUM TARİHİ</a:t>
            </a:r>
            <a:endParaRPr lang="en-US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267332EC-221E-4375-8C3C-70B3D4119F0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21785" y="4254367"/>
            <a:ext cx="4532993" cy="73866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2100" smtClean="0">
                <a:solidFill>
                  <a:prstClr val="white"/>
                </a:solidFill>
                <a:latin typeface="Arial" charset="0"/>
                <a:ea typeface="Arial" charset="0"/>
                <a:cs typeface="Arial" charset="0"/>
              </a:defRPr>
            </a:lvl1pPr>
            <a:lvl2pPr marL="228600" indent="0">
              <a:buNone/>
              <a:defRPr lang="en-US" sz="1800" smtClean="0"/>
            </a:lvl2pPr>
            <a:lvl3pPr marL="685800" indent="0">
              <a:buNone/>
              <a:defRPr lang="en-US" sz="1800" smtClean="0"/>
            </a:lvl3pPr>
            <a:lvl4pPr marL="1143000" indent="0">
              <a:buNone/>
              <a:defRPr lang="en-US" smtClean="0"/>
            </a:lvl4pPr>
            <a:lvl5pPr marL="1600200" indent="0">
              <a:buNone/>
              <a:defRPr lang="tr-TR"/>
            </a:lvl5pPr>
          </a:lstStyle>
          <a:p>
            <a:pPr algn="ctr" defTabSz="685800"/>
            <a:r>
              <a:rPr lang="tr-TR" sz="2100">
                <a:solidFill>
                  <a:prstClr val="white"/>
                </a:solidFill>
                <a:latin typeface="Arial" charset="0"/>
                <a:ea typeface="Arial" charset="0"/>
                <a:cs typeface="Arial" charset="0"/>
              </a:rPr>
              <a:t>Sunum Yapan Ad Soyad</a:t>
            </a:r>
          </a:p>
          <a:p>
            <a:pPr algn="ctr" defTabSz="685800"/>
            <a:r>
              <a:rPr lang="tr-TR" sz="2100">
                <a:solidFill>
                  <a:prstClr val="white"/>
                </a:solidFill>
                <a:latin typeface="Arial" charset="0"/>
                <a:ea typeface="Arial" charset="0"/>
                <a:cs typeface="Arial" charset="0"/>
              </a:rPr>
              <a:t>Sunum Yapanın Ünvanı</a:t>
            </a:r>
          </a:p>
        </p:txBody>
      </p:sp>
    </p:spTree>
    <p:extLst>
      <p:ext uri="{BB962C8B-B14F-4D97-AF65-F5344CB8AC3E}">
        <p14:creationId xmlns:p14="http://schemas.microsoft.com/office/powerpoint/2010/main" val="367694944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795206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ADDC16-428F-E738-D70F-710ADF781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6A34D3-E31A-1885-C114-364A240B27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E90DAB-3517-CEDC-8388-23FD3DACF0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3C8AC-F847-6148-BF1E-A1B65C7CDFC8}" type="datetimeFigureOut">
              <a:rPr lang="en-TR" smtClean="0"/>
              <a:t>31.01.2025</a:t>
            </a:fld>
            <a:endParaRPr lang="en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E997CB-86D9-CD49-FBC9-FA7306AE5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6B5F28-41C2-6B0C-D402-6E0AC1EF45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AE802-03B8-DA41-AC36-E1A8D1639C1E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32764662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C9DCE-2CED-D437-1735-F523AB042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4722B6-0FA9-379E-2BBE-2E56B8BF2B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AD7343-318C-1E7F-9AC6-AC984FC6F3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BBF6A5-34B0-064E-4C96-E8D0078EC1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3C8AC-F847-6148-BF1E-A1B65C7CDFC8}" type="datetimeFigureOut">
              <a:rPr lang="en-TR" smtClean="0"/>
              <a:t>31.01.2025</a:t>
            </a:fld>
            <a:endParaRPr lang="en-T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485447-8781-D356-1AEB-BA27BD395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045664-8396-F3F8-39E7-468B66189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AE802-03B8-DA41-AC36-E1A8D1639C1E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7476876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9C4C45-43B8-6FD2-7075-67D35EF99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EEE735-D44A-DF59-A5A4-A4306E41F6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8868B8-AFEE-A087-BB7A-BEA0D8BD69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F63EE1-EE49-9CB7-5014-29C28E5596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F468BC0-94DE-383B-9F9E-CEADAB16119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02033A8-F12B-A964-0C17-A9F27F816E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3C8AC-F847-6148-BF1E-A1B65C7CDFC8}" type="datetimeFigureOut">
              <a:rPr lang="en-TR" smtClean="0"/>
              <a:t>31.01.2025</a:t>
            </a:fld>
            <a:endParaRPr lang="en-T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474C969-E93F-16AE-2BD8-A03155314F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1C23C7E-8AFD-B66F-8F70-078FA77B88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AE802-03B8-DA41-AC36-E1A8D1639C1E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29412239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A849A-ECA9-F07B-FF4C-1465F62B1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F0FFAEB-8060-2C8A-FE72-F59DC9C249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3C8AC-F847-6148-BF1E-A1B65C7CDFC8}" type="datetimeFigureOut">
              <a:rPr lang="en-TR" smtClean="0"/>
              <a:t>31.01.2025</a:t>
            </a:fld>
            <a:endParaRPr lang="en-T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005B39-4A81-B1E2-9F42-2E3CF8626B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1DC2CB-BB8C-CAB7-9DBB-8D28E07705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AE802-03B8-DA41-AC36-E1A8D1639C1E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11139710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F0D3DC4-CABD-CAED-49E5-9A99859110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3C8AC-F847-6148-BF1E-A1B65C7CDFC8}" type="datetimeFigureOut">
              <a:rPr lang="en-TR" smtClean="0"/>
              <a:t>31.01.2025</a:t>
            </a:fld>
            <a:endParaRPr lang="en-T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8144FA9-0B63-68BB-C173-443BC789E2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FDE609-DA01-FE5F-FFBF-A2F597F4C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AE802-03B8-DA41-AC36-E1A8D1639C1E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4587944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9A1543-3909-5D48-323B-A5CB3C1369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C7AB15-D8E2-D815-4C4E-507DFD43C0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270219-92B9-F54C-C04F-481341980F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C1863E-048A-EF18-354D-5D6A4A60E2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3C8AC-F847-6148-BF1E-A1B65C7CDFC8}" type="datetimeFigureOut">
              <a:rPr lang="en-TR" smtClean="0"/>
              <a:t>31.01.2025</a:t>
            </a:fld>
            <a:endParaRPr lang="en-T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4A726F-7FCA-DF84-29A7-9D5561507C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DFE146-CD1D-BA59-2B26-FE95CEFA92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AE802-03B8-DA41-AC36-E1A8D1639C1E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24783322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5507B4-B7DC-7E6E-5D6C-D99744EAD1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D82EDC9-AF76-4C44-1E93-AD91555F62E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T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3AAF14-0BCC-741C-FEB5-2EAD9C6A5B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A8AB94-1AA9-4A63-E02B-C7B00BE083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3C8AC-F847-6148-BF1E-A1B65C7CDFC8}" type="datetimeFigureOut">
              <a:rPr lang="en-TR" smtClean="0"/>
              <a:t>31.01.2025</a:t>
            </a:fld>
            <a:endParaRPr lang="en-T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8B6273-B000-D4D8-55F6-4614A6D544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8CC28F-0525-1609-F22B-EC766EAA7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AE802-03B8-DA41-AC36-E1A8D1639C1E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22546657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CBDD0E6-0B66-F00C-5586-07FB8D3623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C3C033-A406-9F04-4703-AF6EF761C4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0C7F82-2FC2-EE0D-81C6-7DB544FC9F4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03C8AC-F847-6148-BF1E-A1B65C7CDFC8}" type="datetimeFigureOut">
              <a:rPr lang="en-TR" smtClean="0"/>
              <a:t>31.01.2025</a:t>
            </a:fld>
            <a:endParaRPr lang="en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FBA7DF-B038-B4C3-78AE-D9D6AB77A0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A7F487-70B7-B89E-0880-96019204BF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7AE802-03B8-DA41-AC36-E1A8D1639C1E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33911311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2" r:id="rId13"/>
    <p:sldLayoutId id="2147483663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CBDD0E6-0B66-F00C-5586-07FB8D3623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C3C033-A406-9F04-4703-AF6EF761C4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0C7F82-2FC2-EE0D-81C6-7DB544FC9F4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03C8AC-F847-6148-BF1E-A1B65C7CDFC8}" type="datetimeFigureOut">
              <a:rPr lang="en-TR" smtClean="0"/>
              <a:t>31.01.2025</a:t>
            </a:fld>
            <a:endParaRPr lang="en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FBA7DF-B038-B4C3-78AE-D9D6AB77A0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A7F487-70B7-B89E-0880-96019204BF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7AE802-03B8-DA41-AC36-E1A8D1639C1E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5145838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  <p:sldLayoutId id="2147483676" r:id="rId12"/>
    <p:sldLayoutId id="2147483677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bigdataieee.org/BigData2022/" TargetMode="External"/><Relationship Id="rId2" Type="http://schemas.openxmlformats.org/officeDocument/2006/relationships/hyperlink" Target="https://link.springer.com/chapter/10.1007/978-3-031-08337-2_38" TargetMode="Externa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3" Type="http://schemas.openxmlformats.org/officeDocument/2006/relationships/image" Target="../media/image41.png"/><Relationship Id="rId7" Type="http://schemas.openxmlformats.org/officeDocument/2006/relationships/image" Target="../media/image41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6" Type="http://schemas.openxmlformats.org/officeDocument/2006/relationships/customXml" Target="../ink/ink2.xml"/><Relationship Id="rId11" Type="http://schemas.openxmlformats.org/officeDocument/2006/relationships/image" Target="../media/image43.png"/><Relationship Id="rId5" Type="http://schemas.openxmlformats.org/officeDocument/2006/relationships/image" Target="../media/image400.png"/><Relationship Id="rId10" Type="http://schemas.openxmlformats.org/officeDocument/2006/relationships/customXml" Target="../ink/ink4.xml"/><Relationship Id="rId4" Type="http://schemas.openxmlformats.org/officeDocument/2006/relationships/customXml" Target="../ink/ink1.xml"/><Relationship Id="rId9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drive/12hfBveGHRsxhPIUMmJYrll2lFU4fOX06?usp=sharing#scrollTo=4idfE76lJvXZ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colab.research.google.com/drive/1d_cdEBb-GB0oYR2BGLqOq3SQ0mUgzUzA#scrollTo=octukYx1wHbI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huggingface.co/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huggingface.co/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.png"/><Relationship Id="rId5" Type="http://schemas.openxmlformats.org/officeDocument/2006/relationships/hyperlink" Target="https://medium.com/kariyertech/lightweight-ai-38b9c0ab05c3" TargetMode="Externa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mlflow.org/docs/latest/getting-started/intro-quickstart/index.html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gi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wandb.ai/kemalcankara/huggingface?workspace=user-kemalcankara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7" descr="sis, metin, tasarım içeren bir resim&#10;&#10;Açıklama otomatik olarak oluşturuldu">
            <a:extLst>
              <a:ext uri="{FF2B5EF4-FFF2-40B4-BE49-F238E27FC236}">
                <a16:creationId xmlns:a16="http://schemas.microsoft.com/office/drawing/2014/main" id="{62E02930-9E48-68BC-5D41-E3A95C5D0A2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4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30000"/>
                    </a14:imgEffect>
                    <a14:imgEffect>
                      <a14:brightnessContrast contrast="-1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0958" cy="6858000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9C35328-0995-44F3-8843-4C6FB84E5C3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17600" y="1313216"/>
            <a:ext cx="9956800" cy="996170"/>
          </a:xfrm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tr-TR" sz="2800" dirty="0">
                <a:solidFill>
                  <a:schemeClr val="accent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Uygulamalı Doğal Dil İşleme</a:t>
            </a:r>
          </a:p>
          <a:p>
            <a:pPr algn="ctr"/>
            <a:r>
              <a:rPr lang="tr-TR" sz="2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Kemal Can Kara</a:t>
            </a:r>
            <a:r>
              <a:rPr lang="en-TR" sz="2800" dirty="0">
                <a:solidFill>
                  <a:schemeClr val="accent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tr-TR" sz="28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133B17B-A78D-4E5A-92FC-1B6447ED9B8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995450" y="2983353"/>
            <a:ext cx="6011916" cy="1363450"/>
          </a:xfrm>
        </p:spPr>
        <p:txBody>
          <a:bodyPr wrap="square" lIns="91440" tIns="45720" rIns="91440" bIns="45720" anchor="t">
            <a:spAutoFit/>
          </a:bodyPr>
          <a:lstStyle/>
          <a:p>
            <a:pPr algn="ctr" defTabSz="685800"/>
            <a:r>
              <a:rPr lang="tr-TR" sz="1800" b="1" dirty="0">
                <a:solidFill>
                  <a:schemeClr val="accent2"/>
                </a:solidFill>
                <a:latin typeface="Arial"/>
                <a:cs typeface="Arial"/>
              </a:rPr>
              <a:t>Advanced NLP</a:t>
            </a:r>
          </a:p>
          <a:p>
            <a:pPr algn="ctr" defTabSz="685800"/>
            <a:r>
              <a:rPr lang="tr-TR" sz="1800" b="1" dirty="0">
                <a:solidFill>
                  <a:schemeClr val="accent2"/>
                </a:solidFill>
                <a:latin typeface="Arial"/>
                <a:cs typeface="Arial"/>
              </a:rPr>
              <a:t> </a:t>
            </a:r>
          </a:p>
          <a:p>
            <a:pPr algn="ctr" defTabSz="685800"/>
            <a:r>
              <a:rPr lang="tr-TR" sz="1400" dirty="0">
                <a:solidFill>
                  <a:schemeClr val="accent2"/>
                </a:solidFill>
                <a:latin typeface="Arial"/>
                <a:cs typeface="Arial"/>
              </a:rPr>
              <a:t>6 Aralık</a:t>
            </a:r>
            <a:r>
              <a:rPr lang="en-US" sz="1400" dirty="0">
                <a:solidFill>
                  <a:schemeClr val="accent2"/>
                </a:solidFill>
                <a:latin typeface="Arial"/>
                <a:cs typeface="Arial"/>
              </a:rPr>
              <a:t> </a:t>
            </a:r>
            <a:r>
              <a:rPr lang="tr-TR" sz="1400" dirty="0">
                <a:solidFill>
                  <a:schemeClr val="accent2"/>
                </a:solidFill>
                <a:latin typeface="Arial"/>
                <a:cs typeface="Arial"/>
              </a:rPr>
              <a:t>2024</a:t>
            </a:r>
            <a:endParaRPr lang="sk-SK" sz="1400" dirty="0">
              <a:solidFill>
                <a:schemeClr val="accent2"/>
              </a:solidFill>
            </a:endParaRPr>
          </a:p>
          <a:p>
            <a:pPr algn="ctr"/>
            <a:endParaRPr lang="tr-TR" sz="1400" dirty="0">
              <a:solidFill>
                <a:schemeClr val="accent2"/>
              </a:solidFill>
            </a:endParaRPr>
          </a:p>
        </p:txBody>
      </p:sp>
      <p:sp>
        <p:nvSpPr>
          <p:cNvPr id="3" name="Circle">
            <a:extLst>
              <a:ext uri="{FF2B5EF4-FFF2-40B4-BE49-F238E27FC236}">
                <a16:creationId xmlns:a16="http://schemas.microsoft.com/office/drawing/2014/main" id="{3585F9F4-E8C7-D48D-459C-5E6C8EFDD07A}"/>
              </a:ext>
            </a:extLst>
          </p:cNvPr>
          <p:cNvSpPr/>
          <p:nvPr/>
        </p:nvSpPr>
        <p:spPr>
          <a:xfrm>
            <a:off x="580528" y="6120165"/>
            <a:ext cx="166688" cy="166688"/>
          </a:xfrm>
          <a:prstGeom prst="ellipse">
            <a:avLst/>
          </a:prstGeom>
          <a:ln w="12700">
            <a:solidFill>
              <a:srgbClr val="EC652B"/>
            </a:solidFill>
            <a:miter lim="400000"/>
          </a:ln>
        </p:spPr>
        <p:txBody>
          <a:bodyPr lIns="0" tIns="0" rIns="0" bIns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>
                <a:latin typeface="Arial"/>
                <a:ea typeface="Arial"/>
                <a:cs typeface="Arial"/>
                <a:sym typeface="Arial"/>
              </a:defRPr>
            </a:pPr>
            <a:endParaRPr kumimoji="0" sz="7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" pitchFamily="2" charset="77"/>
              <a:cs typeface="Arial"/>
              <a:sym typeface="Arial"/>
            </a:endParaRPr>
          </a:p>
        </p:txBody>
      </p:sp>
      <p:pic>
        <p:nvPicPr>
          <p:cNvPr id="5" name="flo_group_logo_sunum-10.png" descr="flo_group_logo_sunum-10.png">
            <a:extLst>
              <a:ext uri="{FF2B5EF4-FFF2-40B4-BE49-F238E27FC236}">
                <a16:creationId xmlns:a16="http://schemas.microsoft.com/office/drawing/2014/main" id="{6DD816EC-71E5-DCA8-05FF-8BDF84F6570F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169305" y="555855"/>
            <a:ext cx="1035495" cy="347399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9">
            <a:extLst>
              <a:ext uri="{FF2B5EF4-FFF2-40B4-BE49-F238E27FC236}">
                <a16:creationId xmlns:a16="http://schemas.microsoft.com/office/drawing/2014/main" id="{338B7640-00D9-5A24-41E6-697885B5CA41}"/>
              </a:ext>
            </a:extLst>
          </p:cNvPr>
          <p:cNvSpPr txBox="1"/>
          <p:nvPr/>
        </p:nvSpPr>
        <p:spPr>
          <a:xfrm>
            <a:off x="614179" y="6120165"/>
            <a:ext cx="99387" cy="1644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1200" b="0">
                <a:latin typeface="Galano Grotesque Medium"/>
                <a:ea typeface="Galano Grotesque Medium"/>
                <a:cs typeface="Galano Grotesque Medium"/>
                <a:sym typeface="Galano Grotesque Medium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sym typeface="Galano Grotesque Medium"/>
              </a:rPr>
              <a:t>1</a:t>
            </a:r>
            <a:endParaRPr kumimoji="0" sz="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" pitchFamily="2" charset="77"/>
              <a:sym typeface="Galano Grotesque Medium"/>
            </a:endParaRPr>
          </a:p>
        </p:txBody>
      </p:sp>
      <p:sp>
        <p:nvSpPr>
          <p:cNvPr id="8" name="Hexagon 7">
            <a:extLst>
              <a:ext uri="{FF2B5EF4-FFF2-40B4-BE49-F238E27FC236}">
                <a16:creationId xmlns:a16="http://schemas.microsoft.com/office/drawing/2014/main" id="{A614BC08-75C4-B4DE-FF2E-9BB529C627C9}"/>
              </a:ext>
            </a:extLst>
          </p:cNvPr>
          <p:cNvSpPr/>
          <p:nvPr/>
        </p:nvSpPr>
        <p:spPr>
          <a:xfrm rot="3637013">
            <a:off x="10098024" y="3763836"/>
            <a:ext cx="3174001" cy="2535370"/>
          </a:xfrm>
          <a:prstGeom prst="hexagon">
            <a:avLst/>
          </a:prstGeom>
          <a:solidFill>
            <a:srgbClr val="FB671F">
              <a:alpha val="4539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Hexagon 10">
            <a:extLst>
              <a:ext uri="{FF2B5EF4-FFF2-40B4-BE49-F238E27FC236}">
                <a16:creationId xmlns:a16="http://schemas.microsoft.com/office/drawing/2014/main" id="{47C382D8-43C5-F801-59E5-C5F953697D21}"/>
              </a:ext>
            </a:extLst>
          </p:cNvPr>
          <p:cNvSpPr/>
          <p:nvPr/>
        </p:nvSpPr>
        <p:spPr>
          <a:xfrm rot="3583880">
            <a:off x="7122038" y="1875002"/>
            <a:ext cx="3405051" cy="2641135"/>
          </a:xfrm>
          <a:prstGeom prst="hexagon">
            <a:avLst/>
          </a:prstGeom>
          <a:solidFill>
            <a:srgbClr val="FB671F">
              <a:alpha val="16861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Hexagon 11">
            <a:extLst>
              <a:ext uri="{FF2B5EF4-FFF2-40B4-BE49-F238E27FC236}">
                <a16:creationId xmlns:a16="http://schemas.microsoft.com/office/drawing/2014/main" id="{1A8C5567-72D9-A98A-2218-DD04633C102E}"/>
              </a:ext>
            </a:extLst>
          </p:cNvPr>
          <p:cNvSpPr/>
          <p:nvPr/>
        </p:nvSpPr>
        <p:spPr>
          <a:xfrm rot="3597553">
            <a:off x="9806828" y="446284"/>
            <a:ext cx="3405051" cy="2641135"/>
          </a:xfrm>
          <a:prstGeom prst="hexagon">
            <a:avLst/>
          </a:prstGeom>
          <a:solidFill>
            <a:srgbClr val="FB671F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677891D-F2FF-C426-D35E-EE850B0D7B7A}"/>
              </a:ext>
            </a:extLst>
          </p:cNvPr>
          <p:cNvCxnSpPr/>
          <p:nvPr/>
        </p:nvCxnSpPr>
        <p:spPr>
          <a:xfrm>
            <a:off x="1373069" y="5537209"/>
            <a:ext cx="0" cy="1320791"/>
          </a:xfrm>
          <a:prstGeom prst="line">
            <a:avLst/>
          </a:prstGeom>
          <a:ln w="19050">
            <a:solidFill>
              <a:schemeClr val="accent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5">
            <a:extLst>
              <a:ext uri="{FF2B5EF4-FFF2-40B4-BE49-F238E27FC236}">
                <a16:creationId xmlns:a16="http://schemas.microsoft.com/office/drawing/2014/main" id="{28AA4CAC-CFFF-1383-C64C-8BB3C6B3ABEC}"/>
              </a:ext>
            </a:extLst>
          </p:cNvPr>
          <p:cNvCxnSpPr>
            <a:cxnSpLocks/>
          </p:cNvCxnSpPr>
          <p:nvPr/>
        </p:nvCxnSpPr>
        <p:spPr>
          <a:xfrm>
            <a:off x="1373069" y="-1"/>
            <a:ext cx="0" cy="1320791"/>
          </a:xfrm>
          <a:prstGeom prst="line">
            <a:avLst/>
          </a:prstGeom>
          <a:ln w="19050">
            <a:solidFill>
              <a:srgbClr val="FB671F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59068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5A5DFB-6B17-4CC2-B350-12E057388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err="1"/>
              <a:t>Özgeçmişten</a:t>
            </a:r>
            <a:r>
              <a:rPr lang="tr-TR"/>
              <a:t> Bilgi </a:t>
            </a:r>
            <a:r>
              <a:rPr lang="tr-TR" err="1"/>
              <a:t>Çıkarımı</a:t>
            </a:r>
            <a:r>
              <a:rPr lang="tr-TR"/>
              <a:t> (</a:t>
            </a:r>
            <a:r>
              <a:rPr lang="tr-TR" err="1"/>
              <a:t>Resume</a:t>
            </a:r>
            <a:r>
              <a:rPr lang="tr-TR"/>
              <a:t> </a:t>
            </a:r>
            <a:r>
              <a:rPr lang="tr-TR" err="1"/>
              <a:t>Parser</a:t>
            </a:r>
            <a:r>
              <a:rPr lang="tr-TR"/>
              <a:t>)</a:t>
            </a:r>
            <a:endParaRPr lang="en-US"/>
          </a:p>
        </p:txBody>
      </p:sp>
      <p:sp>
        <p:nvSpPr>
          <p:cNvPr id="5" name="Unvan 1">
            <a:extLst>
              <a:ext uri="{FF2B5EF4-FFF2-40B4-BE49-F238E27FC236}">
                <a16:creationId xmlns:a16="http://schemas.microsoft.com/office/drawing/2014/main" id="{FDF540A4-3077-481F-8C13-EF4CAC3CCEF5}"/>
              </a:ext>
            </a:extLst>
          </p:cNvPr>
          <p:cNvSpPr txBox="1">
            <a:spLocks/>
          </p:cNvSpPr>
          <p:nvPr/>
        </p:nvSpPr>
        <p:spPr>
          <a:xfrm>
            <a:off x="8203191" y="182678"/>
            <a:ext cx="3779837" cy="431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r-TR" sz="2400" b="0" i="0" u="none" strike="noStrike" kern="1200" cap="none" spc="0" normalizeH="0" baseline="0" noProof="0">
              <a:ln>
                <a:noFill/>
              </a:ln>
              <a:solidFill>
                <a:srgbClr val="8064A2">
                  <a:lumMod val="75000"/>
                </a:srgbClr>
              </a:solidFill>
              <a:effectLst/>
              <a:uLnTx/>
              <a:uFillTx/>
              <a:latin typeface="Calibri"/>
              <a:ea typeface="+mj-ea"/>
              <a:cs typeface="+mj-cs"/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F745F81A-CDDE-4743-9AB1-85CC701004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69061"/>
            <a:ext cx="10876547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tr-TR" sz="1400" b="1" i="0" u="none" strike="noStrike" kern="0" cap="none" spc="0" normalizeH="0" baseline="0" noProof="0">
              <a:ln>
                <a:noFill/>
              </a:ln>
              <a:effectLst/>
              <a:uLnTx/>
              <a:uFillTx/>
              <a:cs typeface="Calibri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2000" b="1" i="0" u="none" strike="noStrike" kern="0" cap="none" spc="0" normalizeH="0" baseline="0" noProof="0">
                <a:ln>
                  <a:noFill/>
                </a:ln>
                <a:solidFill>
                  <a:srgbClr val="8064A2"/>
                </a:solidFill>
                <a:effectLst/>
                <a:uLnTx/>
                <a:uFillTx/>
                <a:cs typeface="Calibri"/>
              </a:rPr>
              <a:t>YENİLİKÇİ YÖNÜ VE YÜRÜTÜLEN AR-GE ÇALIŞMALARI</a:t>
            </a:r>
            <a:endParaRPr lang="tr-TR" sz="2000" b="1" i="0" u="none" strike="noStrike" kern="0" cap="none" spc="0" normalizeH="0" baseline="0" noProof="0">
              <a:ln>
                <a:noFill/>
              </a:ln>
              <a:solidFill>
                <a:srgbClr val="8064A2"/>
              </a:solidFill>
              <a:effectLst/>
              <a:uLnTx/>
              <a:uFillTx/>
              <a:cs typeface="Calibri"/>
            </a:endParaRP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tr-TR" sz="16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cs typeface="Calibri"/>
            </a:endParaRP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tr-TR" sz="16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7F4AAD-1565-1674-52A0-9B87AEAAE13A}"/>
              </a:ext>
            </a:extLst>
          </p:cNvPr>
          <p:cNvSpPr txBox="1"/>
          <p:nvPr/>
        </p:nvSpPr>
        <p:spPr>
          <a:xfrm>
            <a:off x="143250" y="1607090"/>
            <a:ext cx="6660698" cy="540147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500" err="1">
                <a:cs typeface="Calibri"/>
              </a:rPr>
              <a:t>Figürde</a:t>
            </a:r>
            <a:r>
              <a:rPr lang="en-US" sz="1500">
                <a:cs typeface="Calibri"/>
              </a:rPr>
              <a:t> </a:t>
            </a:r>
            <a:r>
              <a:rPr lang="en-US" sz="1500" err="1">
                <a:cs typeface="Calibri"/>
              </a:rPr>
              <a:t>Özgeçmişten</a:t>
            </a:r>
            <a:r>
              <a:rPr lang="en-US" sz="1500">
                <a:cs typeface="Calibri"/>
              </a:rPr>
              <a:t> Bilgi </a:t>
            </a:r>
            <a:r>
              <a:rPr lang="en-US" sz="1500" err="1">
                <a:cs typeface="Calibri"/>
              </a:rPr>
              <a:t>Çıkarımı</a:t>
            </a:r>
            <a:r>
              <a:rPr lang="en-US" sz="1500">
                <a:cs typeface="Calibri"/>
              </a:rPr>
              <a:t> </a:t>
            </a:r>
            <a:r>
              <a:rPr lang="en-US" sz="1500" err="1">
                <a:cs typeface="Calibri"/>
              </a:rPr>
              <a:t>için</a:t>
            </a:r>
            <a:r>
              <a:rPr lang="en-US" sz="1500">
                <a:cs typeface="Calibri"/>
              </a:rPr>
              <a:t> </a:t>
            </a:r>
            <a:r>
              <a:rPr lang="en-US" sz="1500" err="1">
                <a:cs typeface="Calibri"/>
              </a:rPr>
              <a:t>hazırlanan</a:t>
            </a:r>
            <a:r>
              <a:rPr lang="en-US" sz="1500">
                <a:cs typeface="Calibri"/>
              </a:rPr>
              <a:t> pipeline </a:t>
            </a:r>
            <a:r>
              <a:rPr lang="en-US" sz="1500" err="1">
                <a:cs typeface="Calibri"/>
              </a:rPr>
              <a:t>yer</a:t>
            </a:r>
            <a:r>
              <a:rPr lang="en-US" sz="1500">
                <a:cs typeface="Calibri"/>
              </a:rPr>
              <a:t> </a:t>
            </a:r>
            <a:r>
              <a:rPr lang="en-US" sz="1500" err="1">
                <a:cs typeface="Calibri"/>
              </a:rPr>
              <a:t>almaktadır</a:t>
            </a:r>
            <a:r>
              <a:rPr lang="en-US" sz="1500">
                <a:cs typeface="Calibri"/>
              </a:rPr>
              <a:t>.</a:t>
            </a:r>
          </a:p>
          <a:p>
            <a:pPr marL="285750" indent="-285750">
              <a:buFont typeface="Arial"/>
              <a:buChar char="•"/>
            </a:pPr>
            <a:endParaRPr lang="en-US" sz="1500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1500">
                <a:cs typeface="Calibri"/>
              </a:rPr>
              <a:t>Pipeline </a:t>
            </a:r>
            <a:r>
              <a:rPr lang="en-US" sz="1500" err="1">
                <a:cs typeface="Calibri"/>
              </a:rPr>
              <a:t>boyunca</a:t>
            </a:r>
            <a:r>
              <a:rPr lang="en-US" sz="1500">
                <a:cs typeface="Calibri"/>
              </a:rPr>
              <a:t>:</a:t>
            </a:r>
          </a:p>
          <a:p>
            <a:pPr marL="742950" lvl="1" indent="-285750">
              <a:buFont typeface="Arial"/>
              <a:buChar char="•"/>
            </a:pPr>
            <a:r>
              <a:rPr lang="en-US" sz="1500">
                <a:cs typeface="Calibri"/>
              </a:rPr>
              <a:t>1-) </a:t>
            </a:r>
            <a:r>
              <a:rPr lang="en-US" sz="1500" err="1">
                <a:cs typeface="Calibri"/>
              </a:rPr>
              <a:t>Pymupdf</a:t>
            </a:r>
            <a:endParaRPr lang="en-US" sz="1500">
              <a:cs typeface="Calibri"/>
            </a:endParaRPr>
          </a:p>
          <a:p>
            <a:pPr marL="742950" lvl="1" indent="-285750">
              <a:buFont typeface="Arial"/>
              <a:buChar char="•"/>
            </a:pPr>
            <a:r>
              <a:rPr lang="en-US" sz="1500">
                <a:cs typeface="Calibri"/>
              </a:rPr>
              <a:t>2.0-) Clustering </a:t>
            </a:r>
            <a:r>
              <a:rPr lang="en-US" sz="1500" err="1">
                <a:cs typeface="Calibri"/>
              </a:rPr>
              <a:t>metodları</a:t>
            </a:r>
            <a:r>
              <a:rPr lang="en-US" sz="1500">
                <a:cs typeface="Calibri"/>
              </a:rPr>
              <a:t> (</a:t>
            </a:r>
            <a:r>
              <a:rPr lang="en-US" sz="1500" err="1">
                <a:cs typeface="Calibri"/>
              </a:rPr>
              <a:t>dbscan</a:t>
            </a:r>
            <a:r>
              <a:rPr lang="en-US" sz="1500">
                <a:cs typeface="Calibri"/>
              </a:rPr>
              <a:t>, skewness, </a:t>
            </a:r>
            <a:r>
              <a:rPr lang="en-US" sz="1500" err="1">
                <a:cs typeface="Calibri"/>
              </a:rPr>
              <a:t>gmm</a:t>
            </a:r>
            <a:r>
              <a:rPr lang="en-US" sz="1500">
                <a:cs typeface="Calibri"/>
              </a:rPr>
              <a:t>),</a:t>
            </a:r>
          </a:p>
          <a:p>
            <a:pPr marL="742950" lvl="1" indent="-285750">
              <a:buFont typeface="Arial"/>
              <a:buChar char="•"/>
            </a:pPr>
            <a:r>
              <a:rPr lang="en-US" sz="1500">
                <a:cs typeface="Calibri"/>
              </a:rPr>
              <a:t>2.1-) </a:t>
            </a:r>
            <a:r>
              <a:rPr lang="en-US" sz="1500" err="1">
                <a:cs typeface="Calibri"/>
              </a:rPr>
              <a:t>Hiyerarşik</a:t>
            </a:r>
            <a:r>
              <a:rPr lang="en-US" sz="1500">
                <a:cs typeface="Calibri"/>
              </a:rPr>
              <a:t> </a:t>
            </a:r>
            <a:r>
              <a:rPr lang="en-US" sz="1500" err="1">
                <a:cs typeface="Calibri"/>
              </a:rPr>
              <a:t>metodlar</a:t>
            </a:r>
            <a:r>
              <a:rPr lang="en-US" sz="1500">
                <a:cs typeface="Calibri"/>
              </a:rPr>
              <a:t> (</a:t>
            </a:r>
            <a:r>
              <a:rPr lang="en-US" sz="1500" err="1">
                <a:cs typeface="Calibri"/>
              </a:rPr>
              <a:t>başlıkların</a:t>
            </a:r>
            <a:r>
              <a:rPr lang="en-US" sz="1500">
                <a:cs typeface="Calibri"/>
              </a:rPr>
              <a:t> </a:t>
            </a:r>
            <a:r>
              <a:rPr lang="en-US" sz="1500" err="1">
                <a:cs typeface="Calibri"/>
              </a:rPr>
              <a:t>konumuna</a:t>
            </a:r>
            <a:r>
              <a:rPr lang="en-US" sz="1500">
                <a:cs typeface="Calibri"/>
              </a:rPr>
              <a:t> </a:t>
            </a:r>
            <a:r>
              <a:rPr lang="en-US" sz="1500" err="1">
                <a:cs typeface="Calibri"/>
              </a:rPr>
              <a:t>göre</a:t>
            </a:r>
            <a:r>
              <a:rPr lang="en-US" sz="1500">
                <a:cs typeface="Calibri"/>
              </a:rPr>
              <a:t>),</a:t>
            </a:r>
          </a:p>
          <a:p>
            <a:pPr marL="742950" lvl="1" indent="-285750">
              <a:buFont typeface="Arial"/>
              <a:buChar char="•"/>
            </a:pPr>
            <a:r>
              <a:rPr lang="en-US" sz="1500">
                <a:cs typeface="Calibri"/>
              </a:rPr>
              <a:t>3-) Header Detection (</a:t>
            </a:r>
            <a:r>
              <a:rPr lang="en-US" sz="1500">
                <a:ea typeface="+mn-lt"/>
                <a:cs typeface="+mn-lt"/>
              </a:rPr>
              <a:t>Similarity </a:t>
            </a:r>
            <a:r>
              <a:rPr lang="en-US" sz="1500" err="1">
                <a:ea typeface="+mn-lt"/>
                <a:cs typeface="+mn-lt"/>
              </a:rPr>
              <a:t>Metotları</a:t>
            </a:r>
            <a:r>
              <a:rPr lang="en-US" sz="1500">
                <a:ea typeface="+mn-lt"/>
                <a:cs typeface="+mn-lt"/>
              </a:rPr>
              <a:t>: cosine, sequence, </a:t>
            </a:r>
            <a:r>
              <a:rPr lang="en-US" sz="1500" err="1">
                <a:ea typeface="+mn-lt"/>
                <a:cs typeface="+mn-lt"/>
              </a:rPr>
              <a:t>levenshtein</a:t>
            </a:r>
            <a:r>
              <a:rPr lang="en-US" sz="1500">
                <a:ea typeface="+mn-lt"/>
                <a:cs typeface="+mn-lt"/>
              </a:rPr>
              <a:t>)</a:t>
            </a:r>
            <a:endParaRPr lang="en-US" sz="1500">
              <a:cs typeface="Calibri"/>
            </a:endParaRPr>
          </a:p>
          <a:p>
            <a:pPr marL="742950" lvl="1" indent="-285750">
              <a:buFont typeface="Arial"/>
              <a:buChar char="•"/>
            </a:pPr>
            <a:r>
              <a:rPr lang="en-US" sz="1500">
                <a:cs typeface="Calibri"/>
              </a:rPr>
              <a:t>4-) Python</a:t>
            </a:r>
          </a:p>
          <a:p>
            <a:pPr marL="742950" lvl="1" indent="-285750">
              <a:buFont typeface="Arial"/>
              <a:buChar char="•"/>
            </a:pPr>
            <a:r>
              <a:rPr lang="en-US" sz="1500">
                <a:cs typeface="Calibri"/>
              </a:rPr>
              <a:t>5-) Python - Veri </a:t>
            </a:r>
            <a:r>
              <a:rPr lang="en-US" sz="1500" err="1">
                <a:cs typeface="Calibri"/>
              </a:rPr>
              <a:t>Tabanından</a:t>
            </a:r>
            <a:r>
              <a:rPr lang="en-US" sz="1500">
                <a:cs typeface="Calibri"/>
              </a:rPr>
              <a:t> </a:t>
            </a:r>
            <a:r>
              <a:rPr lang="en-US" sz="1500" err="1">
                <a:cs typeface="Calibri"/>
              </a:rPr>
              <a:t>Çekilen</a:t>
            </a:r>
            <a:r>
              <a:rPr lang="en-US" sz="1500">
                <a:cs typeface="Calibri"/>
              </a:rPr>
              <a:t> </a:t>
            </a:r>
            <a:r>
              <a:rPr lang="en-US" sz="1500" err="1">
                <a:cs typeface="Calibri"/>
              </a:rPr>
              <a:t>Bilgiler</a:t>
            </a:r>
            <a:r>
              <a:rPr lang="en-US" sz="1500">
                <a:cs typeface="Calibri"/>
              </a:rPr>
              <a:t> </a:t>
            </a:r>
            <a:r>
              <a:rPr lang="en-US" sz="1500" err="1">
                <a:cs typeface="Calibri"/>
              </a:rPr>
              <a:t>ile</a:t>
            </a:r>
            <a:r>
              <a:rPr lang="en-US" sz="1500">
                <a:cs typeface="Calibri"/>
              </a:rPr>
              <a:t> Kural </a:t>
            </a:r>
            <a:r>
              <a:rPr lang="en-US" sz="1500" err="1">
                <a:cs typeface="Calibri"/>
              </a:rPr>
              <a:t>tabanlı</a:t>
            </a:r>
            <a:r>
              <a:rPr lang="en-US" sz="1500">
                <a:cs typeface="Calibri"/>
              </a:rPr>
              <a:t> </a:t>
            </a:r>
            <a:r>
              <a:rPr lang="en-US" sz="1500" err="1">
                <a:cs typeface="Calibri"/>
              </a:rPr>
              <a:t>yöntem</a:t>
            </a:r>
            <a:endParaRPr lang="en-US" sz="1500">
              <a:cs typeface="Calibri"/>
            </a:endParaRPr>
          </a:p>
          <a:p>
            <a:pPr marL="742950" lvl="1" indent="-285750">
              <a:buFont typeface="Arial"/>
              <a:buChar char="•"/>
            </a:pPr>
            <a:r>
              <a:rPr lang="en-US" sz="1500">
                <a:ea typeface="+mn-lt"/>
                <a:cs typeface="+mn-lt"/>
              </a:rPr>
              <a:t>6-) Python - Veri </a:t>
            </a:r>
            <a:r>
              <a:rPr lang="en-US" sz="1500" err="1">
                <a:ea typeface="+mn-lt"/>
                <a:cs typeface="+mn-lt"/>
              </a:rPr>
              <a:t>Tabanından</a:t>
            </a:r>
            <a:r>
              <a:rPr lang="en-US" sz="1500">
                <a:ea typeface="+mn-lt"/>
                <a:cs typeface="+mn-lt"/>
              </a:rPr>
              <a:t> </a:t>
            </a:r>
            <a:r>
              <a:rPr lang="en-US" sz="1500" err="1">
                <a:ea typeface="+mn-lt"/>
                <a:cs typeface="+mn-lt"/>
              </a:rPr>
              <a:t>Çekilen</a:t>
            </a:r>
            <a:r>
              <a:rPr lang="en-US" sz="1500">
                <a:ea typeface="+mn-lt"/>
                <a:cs typeface="+mn-lt"/>
              </a:rPr>
              <a:t> </a:t>
            </a:r>
            <a:r>
              <a:rPr lang="en-US" sz="1500" err="1">
                <a:ea typeface="+mn-lt"/>
                <a:cs typeface="+mn-lt"/>
              </a:rPr>
              <a:t>Bilgiler</a:t>
            </a:r>
            <a:r>
              <a:rPr lang="en-US" sz="1500">
                <a:ea typeface="+mn-lt"/>
                <a:cs typeface="+mn-lt"/>
              </a:rPr>
              <a:t> </a:t>
            </a:r>
            <a:r>
              <a:rPr lang="en-US" sz="1500" err="1">
                <a:ea typeface="+mn-lt"/>
                <a:cs typeface="+mn-lt"/>
              </a:rPr>
              <a:t>ile</a:t>
            </a:r>
            <a:r>
              <a:rPr lang="en-US" sz="1500">
                <a:ea typeface="+mn-lt"/>
                <a:cs typeface="+mn-lt"/>
              </a:rPr>
              <a:t> Kural </a:t>
            </a:r>
            <a:r>
              <a:rPr lang="en-US" sz="1500" err="1">
                <a:ea typeface="+mn-lt"/>
                <a:cs typeface="+mn-lt"/>
              </a:rPr>
              <a:t>tabanlı</a:t>
            </a:r>
            <a:r>
              <a:rPr lang="en-US" sz="1500">
                <a:ea typeface="+mn-lt"/>
                <a:cs typeface="+mn-lt"/>
              </a:rPr>
              <a:t> </a:t>
            </a:r>
            <a:r>
              <a:rPr lang="en-US" sz="1500" err="1">
                <a:ea typeface="+mn-lt"/>
                <a:cs typeface="+mn-lt"/>
              </a:rPr>
              <a:t>yöntem</a:t>
            </a:r>
            <a:endParaRPr lang="en-US" sz="1500">
              <a:cs typeface="Calibri"/>
            </a:endParaRPr>
          </a:p>
          <a:p>
            <a:pPr marL="742950" lvl="1" indent="-285750">
              <a:buFont typeface="Arial"/>
              <a:buChar char="•"/>
            </a:pPr>
            <a:r>
              <a:rPr lang="en-US" sz="1500">
                <a:cs typeface="Calibri"/>
              </a:rPr>
              <a:t>7-) </a:t>
            </a:r>
            <a:r>
              <a:rPr lang="en-US" sz="1500" err="1">
                <a:cs typeface="Calibri"/>
              </a:rPr>
              <a:t>Türkçe</a:t>
            </a:r>
            <a:r>
              <a:rPr lang="en-US" sz="1500">
                <a:cs typeface="Calibri"/>
              </a:rPr>
              <a:t> </a:t>
            </a:r>
            <a:r>
              <a:rPr lang="en-US" sz="1500" err="1">
                <a:cs typeface="Calibri"/>
              </a:rPr>
              <a:t>ve</a:t>
            </a:r>
            <a:r>
              <a:rPr lang="en-US" sz="1500">
                <a:cs typeface="Calibri"/>
              </a:rPr>
              <a:t> </a:t>
            </a:r>
            <a:r>
              <a:rPr lang="en-US" sz="1500" err="1">
                <a:cs typeface="Calibri"/>
              </a:rPr>
              <a:t>İngilizce</a:t>
            </a:r>
            <a:r>
              <a:rPr lang="en-US" sz="1500">
                <a:cs typeface="Calibri"/>
              </a:rPr>
              <a:t> BERT </a:t>
            </a:r>
            <a:r>
              <a:rPr lang="en-US" sz="1500" err="1">
                <a:cs typeface="Calibri"/>
              </a:rPr>
              <a:t>modelleri</a:t>
            </a:r>
            <a:endParaRPr lang="en-US" sz="1500">
              <a:cs typeface="Calibri"/>
            </a:endParaRPr>
          </a:p>
          <a:p>
            <a:pPr marL="742950" lvl="1" indent="-285750">
              <a:buFont typeface="Arial"/>
              <a:buChar char="•"/>
            </a:pPr>
            <a:r>
              <a:rPr lang="en-US" sz="1500">
                <a:cs typeface="Calibri"/>
              </a:rPr>
              <a:t>8-) </a:t>
            </a:r>
            <a:r>
              <a:rPr lang="en-US" sz="1500" err="1">
                <a:cs typeface="Calibri"/>
              </a:rPr>
              <a:t>Türkçe</a:t>
            </a:r>
            <a:r>
              <a:rPr lang="en-US" sz="1500">
                <a:cs typeface="Calibri"/>
              </a:rPr>
              <a:t> Bert </a:t>
            </a:r>
            <a:r>
              <a:rPr lang="en-US" sz="1500" err="1">
                <a:cs typeface="Calibri"/>
              </a:rPr>
              <a:t>modeli</a:t>
            </a:r>
            <a:r>
              <a:rPr lang="en-US" sz="1500">
                <a:cs typeface="Calibri"/>
              </a:rPr>
              <a:t> - </a:t>
            </a:r>
            <a:r>
              <a:rPr lang="en-US" sz="1500" err="1">
                <a:cs typeface="Calibri"/>
              </a:rPr>
              <a:t>İngilizce</a:t>
            </a:r>
            <a:r>
              <a:rPr lang="en-US" sz="1500">
                <a:cs typeface="Calibri"/>
              </a:rPr>
              <a:t> Spacy </a:t>
            </a:r>
            <a:r>
              <a:rPr lang="en-US" sz="1500" err="1">
                <a:cs typeface="Calibri"/>
              </a:rPr>
              <a:t>Modeli</a:t>
            </a:r>
            <a:endParaRPr lang="en-US" sz="1500">
              <a:cs typeface="Calibri"/>
            </a:endParaRPr>
          </a:p>
          <a:p>
            <a:pPr marL="742950" lvl="1" indent="-285750">
              <a:buFont typeface="Arial"/>
              <a:buChar char="•"/>
            </a:pPr>
            <a:endParaRPr lang="en-US" sz="1500">
              <a:cs typeface="Calibri"/>
            </a:endParaRPr>
          </a:p>
          <a:p>
            <a:r>
              <a:rPr lang="en-US" sz="1500">
                <a:cs typeface="Calibri"/>
              </a:rPr>
              <a:t>       </a:t>
            </a:r>
            <a:r>
              <a:rPr lang="en-US" sz="1500" err="1">
                <a:cs typeface="Calibri"/>
              </a:rPr>
              <a:t>kullanılmaktadır</a:t>
            </a:r>
            <a:r>
              <a:rPr lang="en-US" sz="1500">
                <a:cs typeface="Calibri"/>
              </a:rPr>
              <a:t>.</a:t>
            </a:r>
          </a:p>
          <a:p>
            <a:endParaRPr lang="en-US" sz="1500"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err="1">
                <a:cs typeface="Calibri"/>
              </a:rPr>
              <a:t>Proje</a:t>
            </a:r>
            <a:r>
              <a:rPr lang="en-US" sz="1500">
                <a:cs typeface="Calibri"/>
              </a:rPr>
              <a:t> </a:t>
            </a:r>
            <a:r>
              <a:rPr lang="en-US" sz="1500" err="1">
                <a:cs typeface="Calibri"/>
              </a:rPr>
              <a:t>ile</a:t>
            </a:r>
            <a:r>
              <a:rPr lang="en-US" sz="1500">
                <a:cs typeface="Calibri"/>
              </a:rPr>
              <a:t> </a:t>
            </a:r>
            <a:r>
              <a:rPr lang="en-US" sz="1500" err="1">
                <a:cs typeface="Calibri"/>
              </a:rPr>
              <a:t>çıkarılan</a:t>
            </a:r>
            <a:r>
              <a:rPr lang="en-US" sz="1500">
                <a:cs typeface="Calibri"/>
              </a:rPr>
              <a:t> </a:t>
            </a:r>
            <a:r>
              <a:rPr lang="en-US" sz="1500" err="1">
                <a:cs typeface="Calibri"/>
              </a:rPr>
              <a:t>alanlar</a:t>
            </a:r>
            <a:r>
              <a:rPr lang="en-US" sz="1500">
                <a:cs typeface="Calibri"/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500" err="1">
                <a:cs typeface="Calibri"/>
              </a:rPr>
              <a:t>Kişisel</a:t>
            </a:r>
            <a:r>
              <a:rPr lang="en-US" sz="1500">
                <a:cs typeface="Calibri"/>
              </a:rPr>
              <a:t> </a:t>
            </a:r>
            <a:r>
              <a:rPr lang="en-US" sz="1500" err="1">
                <a:cs typeface="Calibri"/>
              </a:rPr>
              <a:t>Bilgiler</a:t>
            </a:r>
            <a:endParaRPr lang="en-US" sz="1500">
              <a:cs typeface="Calibri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500" err="1">
                <a:cs typeface="Calibri"/>
              </a:rPr>
              <a:t>Eğitimler</a:t>
            </a:r>
            <a:endParaRPr lang="en-US" sz="1500">
              <a:cs typeface="Calibri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500" err="1">
                <a:cs typeface="Calibri"/>
              </a:rPr>
              <a:t>Deneyimler</a:t>
            </a:r>
            <a:endParaRPr lang="en-US" sz="1500">
              <a:cs typeface="Calibri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500" err="1">
                <a:cs typeface="Calibri"/>
              </a:rPr>
              <a:t>Yetenekler</a:t>
            </a:r>
            <a:endParaRPr lang="en-US" sz="1500">
              <a:cs typeface="Calibri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500" err="1">
                <a:cs typeface="Calibri"/>
              </a:rPr>
              <a:t>Yabancı</a:t>
            </a:r>
            <a:r>
              <a:rPr lang="en-US" sz="1500">
                <a:cs typeface="Calibri"/>
              </a:rPr>
              <a:t> Diller</a:t>
            </a:r>
          </a:p>
          <a:p>
            <a:endParaRPr lang="en-US" sz="1500">
              <a:cs typeface="Calibri"/>
            </a:endParaRPr>
          </a:p>
          <a:p>
            <a:endParaRPr lang="en-US" sz="1500">
              <a:cs typeface="Calibri"/>
            </a:endParaRPr>
          </a:p>
        </p:txBody>
      </p:sp>
      <p:graphicFrame>
        <p:nvGraphicFramePr>
          <p:cNvPr id="12" name="Diagram 12">
            <a:extLst>
              <a:ext uri="{FF2B5EF4-FFF2-40B4-BE49-F238E27FC236}">
                <a16:creationId xmlns:a16="http://schemas.microsoft.com/office/drawing/2014/main" id="{C90BAAA7-8B9D-72A2-E6CF-34166EC55820}"/>
              </a:ext>
            </a:extLst>
          </p:cNvPr>
          <p:cNvGraphicFramePr/>
          <p:nvPr/>
        </p:nvGraphicFramePr>
        <p:xfrm>
          <a:off x="6924744" y="660215"/>
          <a:ext cx="4572000" cy="3657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262530EF-EDEA-AA2D-C1F2-9E39F99CD017}"/>
              </a:ext>
            </a:extLst>
          </p:cNvPr>
          <p:cNvSpPr/>
          <p:nvPr/>
        </p:nvSpPr>
        <p:spPr>
          <a:xfrm>
            <a:off x="10093109" y="5947735"/>
            <a:ext cx="2098891" cy="9102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35659143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1AAC23-F2B8-063A-8ACF-B699372D3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err="1"/>
              <a:t>Özgeçmişten</a:t>
            </a:r>
            <a:r>
              <a:rPr lang="tr-TR"/>
              <a:t> Bilgi </a:t>
            </a:r>
            <a:r>
              <a:rPr lang="tr-TR" err="1"/>
              <a:t>Çıkarımı</a:t>
            </a:r>
            <a:r>
              <a:rPr lang="tr-TR"/>
              <a:t> (</a:t>
            </a:r>
            <a:r>
              <a:rPr lang="tr-TR" err="1"/>
              <a:t>Resume</a:t>
            </a:r>
            <a:r>
              <a:rPr lang="tr-TR"/>
              <a:t> </a:t>
            </a:r>
            <a:r>
              <a:rPr lang="tr-TR" err="1"/>
              <a:t>Parser</a:t>
            </a:r>
            <a:r>
              <a:rPr lang="tr-TR"/>
              <a:t>)</a:t>
            </a:r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E26B7BE-BD43-308C-4220-0188AB56285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452155" y="5573991"/>
            <a:ext cx="4895816" cy="1192075"/>
          </a:xfrm>
        </p:spPr>
        <p:txBody>
          <a:bodyPr lIns="91440" tIns="45720" rIns="91440" bIns="45720" anchor="t"/>
          <a:lstStyle/>
          <a:p>
            <a:pPr marL="285750" indent="-285750">
              <a:buChar char="•"/>
            </a:pPr>
            <a:r>
              <a:rPr lang="en-US" sz="1600" b="1" err="1">
                <a:cs typeface="Calibri" panose="020F0502020204030204"/>
              </a:rPr>
              <a:t>Başarı</a:t>
            </a:r>
            <a:r>
              <a:rPr lang="en-US" sz="1600" b="1">
                <a:cs typeface="Calibri" panose="020F0502020204030204"/>
              </a:rPr>
              <a:t> </a:t>
            </a:r>
            <a:r>
              <a:rPr lang="en-US" sz="1600" b="1" err="1">
                <a:cs typeface="Calibri" panose="020F0502020204030204"/>
              </a:rPr>
              <a:t>Oranları</a:t>
            </a:r>
            <a:r>
              <a:rPr lang="en-US" sz="1600" b="1">
                <a:cs typeface="Calibri" panose="020F0502020204030204"/>
              </a:rPr>
              <a:t>:</a:t>
            </a:r>
          </a:p>
          <a:p>
            <a:pPr marL="742950" lvl="1" indent="-285750">
              <a:buChar char="•"/>
            </a:pPr>
            <a:r>
              <a:rPr lang="en-US" sz="1600" err="1">
                <a:cs typeface="Calibri" panose="020F0502020204030204"/>
              </a:rPr>
              <a:t>Header'leri</a:t>
            </a:r>
            <a:r>
              <a:rPr lang="en-US" sz="1600">
                <a:cs typeface="Calibri" panose="020F0502020204030204"/>
              </a:rPr>
              <a:t> </a:t>
            </a:r>
            <a:r>
              <a:rPr lang="en-US" sz="1600" err="1">
                <a:cs typeface="Calibri" panose="020F0502020204030204"/>
              </a:rPr>
              <a:t>Tespit</a:t>
            </a:r>
            <a:r>
              <a:rPr lang="en-US" sz="1600">
                <a:cs typeface="Calibri" panose="020F0502020204030204"/>
              </a:rPr>
              <a:t> </a:t>
            </a:r>
            <a:r>
              <a:rPr lang="en-US" sz="1600" err="1">
                <a:cs typeface="Calibri" panose="020F0502020204030204"/>
              </a:rPr>
              <a:t>etme</a:t>
            </a:r>
            <a:r>
              <a:rPr lang="en-US" sz="1600">
                <a:cs typeface="Calibri" panose="020F0502020204030204"/>
              </a:rPr>
              <a:t> </a:t>
            </a:r>
            <a:r>
              <a:rPr lang="en-US" sz="1600" err="1">
                <a:cs typeface="Calibri" panose="020F0502020204030204"/>
              </a:rPr>
              <a:t>oranı</a:t>
            </a:r>
            <a:r>
              <a:rPr lang="en-US" sz="1600">
                <a:cs typeface="Calibri" panose="020F0502020204030204"/>
              </a:rPr>
              <a:t>: %82</a:t>
            </a:r>
          </a:p>
          <a:p>
            <a:pPr marL="742950" lvl="1" indent="-285750">
              <a:buChar char="•"/>
            </a:pPr>
            <a:r>
              <a:rPr lang="en-US" sz="1600">
                <a:cs typeface="Calibri" panose="020F0502020204030204"/>
              </a:rPr>
              <a:t>CV </a:t>
            </a:r>
            <a:r>
              <a:rPr lang="en-US" sz="1600" err="1">
                <a:cs typeface="Calibri" panose="020F0502020204030204"/>
              </a:rPr>
              <a:t>Kolon</a:t>
            </a:r>
            <a:r>
              <a:rPr lang="en-US" sz="1600">
                <a:cs typeface="Calibri" panose="020F0502020204030204"/>
              </a:rPr>
              <a:t> </a:t>
            </a:r>
            <a:r>
              <a:rPr lang="en-US" sz="1600" err="1">
                <a:cs typeface="Calibri" panose="020F0502020204030204"/>
              </a:rPr>
              <a:t>Tespit</a:t>
            </a:r>
            <a:r>
              <a:rPr lang="en-US" sz="1600">
                <a:cs typeface="Calibri" panose="020F0502020204030204"/>
              </a:rPr>
              <a:t> </a:t>
            </a:r>
            <a:r>
              <a:rPr lang="en-US" sz="1600" err="1">
                <a:cs typeface="Calibri" panose="020F0502020204030204"/>
              </a:rPr>
              <a:t>etme</a:t>
            </a:r>
            <a:r>
              <a:rPr lang="en-US" sz="1600">
                <a:cs typeface="Calibri" panose="020F0502020204030204"/>
              </a:rPr>
              <a:t> </a:t>
            </a:r>
            <a:r>
              <a:rPr lang="en-US" sz="1600" err="1">
                <a:cs typeface="Calibri" panose="020F0502020204030204"/>
              </a:rPr>
              <a:t>başarısı</a:t>
            </a:r>
            <a:r>
              <a:rPr lang="en-US" sz="1600">
                <a:cs typeface="Calibri" panose="020F0502020204030204"/>
              </a:rPr>
              <a:t>: %96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BBA403-7736-CC0B-A2AC-26C611B44D81}"/>
              </a:ext>
            </a:extLst>
          </p:cNvPr>
          <p:cNvSpPr txBox="1"/>
          <p:nvPr/>
        </p:nvSpPr>
        <p:spPr>
          <a:xfrm>
            <a:off x="177688" y="1033039"/>
            <a:ext cx="6330569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400" err="1">
                <a:cs typeface="Calibri" panose="020F0502020204030204"/>
              </a:rPr>
              <a:t>Aşağıdaki</a:t>
            </a:r>
            <a:r>
              <a:rPr lang="en-US" sz="1400">
                <a:cs typeface="Calibri" panose="020F0502020204030204"/>
              </a:rPr>
              <a:t> </a:t>
            </a:r>
            <a:r>
              <a:rPr lang="en-US" sz="1400" err="1">
                <a:cs typeface="Calibri" panose="020F0502020204030204"/>
              </a:rPr>
              <a:t>görsel</a:t>
            </a:r>
            <a:r>
              <a:rPr lang="en-US" sz="1400">
                <a:cs typeface="Calibri" panose="020F0502020204030204"/>
              </a:rPr>
              <a:t>, </a:t>
            </a:r>
            <a:r>
              <a:rPr lang="en-US" sz="1400" err="1">
                <a:cs typeface="Calibri" panose="020F0502020204030204"/>
              </a:rPr>
              <a:t>örnek</a:t>
            </a:r>
            <a:r>
              <a:rPr lang="en-US" sz="1400">
                <a:cs typeface="Calibri" panose="020F0502020204030204"/>
              </a:rPr>
              <a:t> </a:t>
            </a:r>
            <a:r>
              <a:rPr lang="en-US" sz="1400" err="1">
                <a:cs typeface="Calibri" panose="020F0502020204030204"/>
              </a:rPr>
              <a:t>bir</a:t>
            </a:r>
            <a:r>
              <a:rPr lang="en-US" sz="1400">
                <a:cs typeface="Calibri" panose="020F0502020204030204"/>
              </a:rPr>
              <a:t> </a:t>
            </a:r>
            <a:r>
              <a:rPr lang="en-US" sz="1400" err="1">
                <a:cs typeface="Calibri" panose="020F0502020204030204"/>
              </a:rPr>
              <a:t>özgeçmiş</a:t>
            </a:r>
            <a:r>
              <a:rPr lang="en-US" sz="1400">
                <a:cs typeface="Calibri" panose="020F0502020204030204"/>
              </a:rPr>
              <a:t> </a:t>
            </a:r>
            <a:r>
              <a:rPr lang="en-US" sz="1400" err="1">
                <a:cs typeface="Calibri" panose="020F0502020204030204"/>
              </a:rPr>
              <a:t>için</a:t>
            </a:r>
            <a:r>
              <a:rPr lang="en-US" sz="1400">
                <a:cs typeface="Calibri" panose="020F0502020204030204"/>
              </a:rPr>
              <a:t> </a:t>
            </a:r>
            <a:r>
              <a:rPr lang="en-US" sz="1400" err="1">
                <a:cs typeface="Calibri" panose="020F0502020204030204"/>
              </a:rPr>
              <a:t>proje</a:t>
            </a:r>
            <a:r>
              <a:rPr lang="en-US" sz="1400">
                <a:cs typeface="Calibri" panose="020F0502020204030204"/>
              </a:rPr>
              <a:t> </a:t>
            </a:r>
            <a:r>
              <a:rPr lang="en-US" sz="1400" err="1">
                <a:cs typeface="Calibri" panose="020F0502020204030204"/>
              </a:rPr>
              <a:t>pipeline'ın</a:t>
            </a:r>
            <a:r>
              <a:rPr lang="en-US" sz="1400">
                <a:cs typeface="Calibri" panose="020F0502020204030204"/>
              </a:rPr>
              <a:t> Text Extraction </a:t>
            </a:r>
            <a:r>
              <a:rPr lang="en-US" sz="1400" err="1">
                <a:cs typeface="Calibri" panose="020F0502020204030204"/>
              </a:rPr>
              <a:t>aşamasının</a:t>
            </a:r>
            <a:r>
              <a:rPr lang="en-US" sz="1400">
                <a:cs typeface="Calibri" panose="020F0502020204030204"/>
              </a:rPr>
              <a:t> </a:t>
            </a:r>
            <a:r>
              <a:rPr lang="en-US" sz="1400" err="1">
                <a:cs typeface="Calibri" panose="020F0502020204030204"/>
              </a:rPr>
              <a:t>çıktısı</a:t>
            </a:r>
            <a:r>
              <a:rPr lang="en-US" sz="1400">
                <a:cs typeface="Calibri" panose="020F0502020204030204"/>
              </a:rPr>
              <a:t> </a:t>
            </a:r>
            <a:r>
              <a:rPr lang="en-US" sz="1400" err="1">
                <a:cs typeface="Calibri" panose="020F0502020204030204"/>
              </a:rPr>
              <a:t>verilmektedir</a:t>
            </a:r>
            <a:r>
              <a:rPr lang="en-US" sz="1400">
                <a:cs typeface="Calibri" panose="020F0502020204030204"/>
              </a:rPr>
              <a:t>.</a:t>
            </a:r>
          </a:p>
          <a:p>
            <a:endParaRPr lang="en-US" sz="1400">
              <a:cs typeface="Calibri" panose="020F0502020204030204"/>
            </a:endParaRPr>
          </a:p>
          <a:p>
            <a:endParaRPr lang="en-US" sz="1400">
              <a:cs typeface="Calibri" panose="020F0502020204030204"/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C2AFD605-9897-7303-8EB8-028545F88B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1401" y="396236"/>
            <a:ext cx="10876547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tr-TR" sz="1400" b="1" i="0" u="none" strike="noStrike" kern="0" cap="none" spc="0" normalizeH="0" baseline="0" noProof="0">
              <a:ln>
                <a:noFill/>
              </a:ln>
              <a:effectLst/>
              <a:uLnTx/>
              <a:uFillTx/>
              <a:cs typeface="Calibri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2000" b="1" i="0" u="none" strike="noStrike" kern="0" cap="none" spc="0" normalizeH="0" baseline="0" noProof="0">
                <a:ln>
                  <a:noFill/>
                </a:ln>
                <a:solidFill>
                  <a:srgbClr val="8064A2"/>
                </a:solidFill>
                <a:effectLst/>
                <a:uLnTx/>
                <a:uFillTx/>
                <a:cs typeface="Calibri"/>
              </a:rPr>
              <a:t>YENİLİKÇİ YÖNÜ VE YÜRÜTÜLEN AR-GE ÇALIŞMALARI</a:t>
            </a:r>
            <a:endParaRPr lang="tr-TR" sz="2000" b="1" i="0" u="none" strike="noStrike" kern="0" cap="none" spc="0" normalizeH="0" baseline="0" noProof="0">
              <a:ln>
                <a:noFill/>
              </a:ln>
              <a:solidFill>
                <a:srgbClr val="8064A2"/>
              </a:solidFill>
              <a:effectLst/>
              <a:uLnTx/>
              <a:uFillTx/>
              <a:cs typeface="Calibri"/>
            </a:endParaRP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tr-TR" sz="16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cs typeface="Calibri"/>
            </a:endParaRPr>
          </a:p>
          <a:p>
            <a:pPr>
              <a:defRPr/>
            </a:pPr>
            <a:endParaRPr lang="tr-TR" sz="16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cs typeface="Calibri"/>
            </a:endParaRPr>
          </a:p>
        </p:txBody>
      </p:sp>
      <p:pic>
        <p:nvPicPr>
          <p:cNvPr id="6" name="Picture 6" descr="Diagram&#10;&#10;Description automatically generated">
            <a:extLst>
              <a:ext uri="{FF2B5EF4-FFF2-40B4-BE49-F238E27FC236}">
                <a16:creationId xmlns:a16="http://schemas.microsoft.com/office/drawing/2014/main" id="{C9F94063-254A-AA00-FF1A-7EC9C3EC23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66" y="2034645"/>
            <a:ext cx="6369652" cy="263787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6D731CF-420B-7844-AFD6-E91D935AE0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0877" y="3050010"/>
            <a:ext cx="2178743" cy="181015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ED88F13-94E6-9F05-492C-7A26C48122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7449" y="3111441"/>
            <a:ext cx="2129599" cy="1687298"/>
          </a:xfrm>
          <a:prstGeom prst="rect">
            <a:avLst/>
          </a:prstGeom>
        </p:spPr>
      </p:pic>
      <p:pic>
        <p:nvPicPr>
          <p:cNvPr id="15" name="Picture 1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C738DF2-966C-43A9-02DE-4E9E5DD9D9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8984" y="811343"/>
            <a:ext cx="4445185" cy="2204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E86714A-B2CA-1745-BEDD-4CB27425AD49}"/>
              </a:ext>
            </a:extLst>
          </p:cNvPr>
          <p:cNvSpPr txBox="1"/>
          <p:nvPr/>
        </p:nvSpPr>
        <p:spPr>
          <a:xfrm>
            <a:off x="7213600" y="4817033"/>
            <a:ext cx="391325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R" sz="1000"/>
              <a:t>Üstteki görseller, cvlerdeki metinlerin X</a:t>
            </a:r>
            <a:r>
              <a:rPr lang="en-TR" sz="1000" baseline="-25000"/>
              <a:t>0</a:t>
            </a:r>
            <a:r>
              <a:rPr lang="en-TR" sz="1000"/>
              <a:t> koordinatlarını göstermektedir </a:t>
            </a:r>
          </a:p>
        </p:txBody>
      </p:sp>
      <p:pic>
        <p:nvPicPr>
          <p:cNvPr id="3" name="Picture 6" descr="Text, schematic&#10;&#10;Description automatically generated">
            <a:extLst>
              <a:ext uri="{FF2B5EF4-FFF2-40B4-BE49-F238E27FC236}">
                <a16:creationId xmlns:a16="http://schemas.microsoft.com/office/drawing/2014/main" id="{D1B9F91A-151B-F868-6C54-0CB7E12874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77070" y="5159653"/>
            <a:ext cx="1352550" cy="82867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D2D2983-3982-861B-B4BB-619AD66E1C9D}"/>
              </a:ext>
            </a:extLst>
          </p:cNvPr>
          <p:cNvSpPr/>
          <p:nvPr/>
        </p:nvSpPr>
        <p:spPr>
          <a:xfrm>
            <a:off x="10093109" y="5947735"/>
            <a:ext cx="2098891" cy="9102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42213195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5A5DFB-6B17-4CC2-B350-12E057388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err="1"/>
              <a:t>Özgeçmişten</a:t>
            </a:r>
            <a:r>
              <a:rPr lang="tr-TR"/>
              <a:t> Bilgi </a:t>
            </a:r>
            <a:r>
              <a:rPr lang="tr-TR" err="1"/>
              <a:t>Çıkarımı</a:t>
            </a:r>
            <a:r>
              <a:rPr lang="tr-TR"/>
              <a:t> (</a:t>
            </a:r>
            <a:r>
              <a:rPr lang="tr-TR" err="1"/>
              <a:t>Resume</a:t>
            </a:r>
            <a:r>
              <a:rPr lang="tr-TR"/>
              <a:t> </a:t>
            </a:r>
            <a:r>
              <a:rPr lang="tr-TR" err="1"/>
              <a:t>Parser</a:t>
            </a:r>
            <a:r>
              <a:rPr lang="tr-TR"/>
              <a:t>)</a:t>
            </a:r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1DD0B5D-3EE0-EA23-2018-A81048116C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0888" y="1011433"/>
            <a:ext cx="8273295" cy="2634962"/>
          </a:xfrm>
        </p:spPr>
        <p:txBody>
          <a:bodyPr lIns="91440" tIns="45720" rIns="91440" bIns="45720" anchor="t">
            <a:normAutofit lnSpcReduction="10000"/>
          </a:bodyPr>
          <a:lstStyle/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,Sans-Serif"/>
              <a:buChar char="•"/>
            </a:pPr>
            <a:r>
              <a:rPr lang="tr-TR" sz="1400" dirty="0" err="1">
                <a:ea typeface="+mn-lt"/>
                <a:cs typeface="+mn-lt"/>
              </a:rPr>
              <a:t>KariyerNet</a:t>
            </a:r>
            <a:r>
              <a:rPr lang="tr-TR" sz="1400" dirty="0">
                <a:ea typeface="+mn-lt"/>
                <a:cs typeface="+mn-lt"/>
              </a:rPr>
              <a:t> </a:t>
            </a:r>
            <a:r>
              <a:rPr lang="tr-TR" sz="1400" dirty="0" err="1">
                <a:ea typeface="+mn-lt"/>
                <a:cs typeface="+mn-lt"/>
              </a:rPr>
              <a:t>veritabanında</a:t>
            </a:r>
            <a:r>
              <a:rPr lang="tr-TR" sz="1400" dirty="0">
                <a:ea typeface="+mn-lt"/>
                <a:cs typeface="+mn-lt"/>
              </a:rPr>
              <a:t> yer alan, kullanıcılar tarafından girilen EĞİTİM ve DENEYİM bilgileri ile NER modellerinin eğitilmesi için veri setleri oluşturulmuştur. </a:t>
            </a:r>
          </a:p>
          <a:p>
            <a:pPr marL="742950" lvl="1">
              <a:lnSpc>
                <a:spcPct val="100000"/>
              </a:lnSpc>
              <a:spcBef>
                <a:spcPts val="0"/>
              </a:spcBef>
              <a:buFont typeface="Arial,Sans-Serif"/>
              <a:buChar char="•"/>
            </a:pPr>
            <a:r>
              <a:rPr lang="tr-TR" sz="1400" dirty="0" err="1">
                <a:ea typeface="+mn-lt"/>
                <a:cs typeface="+mn-lt"/>
              </a:rPr>
              <a:t>KariyerNet</a:t>
            </a:r>
            <a:r>
              <a:rPr lang="tr-TR" sz="1400" dirty="0">
                <a:ea typeface="+mn-lt"/>
                <a:cs typeface="+mn-lt"/>
              </a:rPr>
              <a:t> </a:t>
            </a:r>
            <a:r>
              <a:rPr lang="tr-TR" sz="1400" dirty="0" err="1">
                <a:ea typeface="+mn-lt"/>
                <a:cs typeface="+mn-lt"/>
              </a:rPr>
              <a:t>veritabanında</a:t>
            </a:r>
            <a:r>
              <a:rPr lang="tr-TR" sz="1400" dirty="0">
                <a:ea typeface="+mn-lt"/>
                <a:cs typeface="+mn-lt"/>
              </a:rPr>
              <a:t> yer alan İngilizce ve Türkçe özgeçmişler tespit edilmiştir.</a:t>
            </a:r>
          </a:p>
          <a:p>
            <a:pPr marL="742950" lvl="1">
              <a:lnSpc>
                <a:spcPct val="100000"/>
              </a:lnSpc>
              <a:spcBef>
                <a:spcPts val="0"/>
              </a:spcBef>
              <a:buFont typeface="Arial,Sans-Serif"/>
              <a:buChar char="•"/>
            </a:pPr>
            <a:r>
              <a:rPr lang="tr-TR" sz="1400" dirty="0">
                <a:ea typeface="+mn-lt"/>
                <a:cs typeface="+mn-lt"/>
              </a:rPr>
              <a:t>Bu özgeçmişler içerisinden doluluk oranlarına göre seçimler yapılmıştır.</a:t>
            </a:r>
          </a:p>
          <a:p>
            <a:pPr marL="742950" lvl="1">
              <a:lnSpc>
                <a:spcPct val="100000"/>
              </a:lnSpc>
              <a:spcBef>
                <a:spcPts val="0"/>
              </a:spcBef>
              <a:buFont typeface="Arial,Sans-Serif"/>
              <a:buChar char="•"/>
            </a:pPr>
            <a:r>
              <a:rPr lang="tr-TR" sz="1400" dirty="0">
                <a:ea typeface="+mn-lt"/>
                <a:cs typeface="+mn-lt"/>
              </a:rPr>
              <a:t>Deneyim için </a:t>
            </a:r>
            <a:r>
              <a:rPr lang="tr-TR" sz="1400" dirty="0">
                <a:solidFill>
                  <a:srgbClr val="FF0000"/>
                </a:solidFill>
                <a:ea typeface="+mn-lt"/>
                <a:cs typeface="+mn-lt"/>
              </a:rPr>
              <a:t>1.026.586</a:t>
            </a:r>
            <a:r>
              <a:rPr lang="tr-TR" sz="1400" dirty="0">
                <a:ea typeface="+mn-lt"/>
                <a:cs typeface="+mn-lt"/>
              </a:rPr>
              <a:t> satırlık bir veri seti oluşturulmuştur. Bu veri seti içerisinde yer alan bilgiler kullanılarak NER modellerinin eğitiminde kullanılabilecek cümleler ve bu cümlelere ait etiketler hazırlanmıştır.</a:t>
            </a:r>
          </a:p>
          <a:p>
            <a:pPr marL="742950" lvl="1">
              <a:lnSpc>
                <a:spcPct val="100000"/>
              </a:lnSpc>
              <a:spcBef>
                <a:spcPts val="0"/>
              </a:spcBef>
              <a:buFont typeface="Arial,Sans-Serif"/>
              <a:buChar char="•"/>
            </a:pPr>
            <a:r>
              <a:rPr lang="tr-TR" sz="1400" dirty="0">
                <a:ea typeface="+mn-lt"/>
                <a:cs typeface="+mn-lt"/>
              </a:rPr>
              <a:t>Eğitim bölümü için ise </a:t>
            </a:r>
            <a:r>
              <a:rPr lang="tr-TR" sz="1400" dirty="0">
                <a:solidFill>
                  <a:srgbClr val="FF0000"/>
                </a:solidFill>
                <a:ea typeface="+mn-lt"/>
                <a:cs typeface="+mn-lt"/>
              </a:rPr>
              <a:t>937.237</a:t>
            </a:r>
            <a:r>
              <a:rPr lang="tr-TR" sz="1400" dirty="0">
                <a:ea typeface="+mn-lt"/>
                <a:cs typeface="+mn-lt"/>
              </a:rPr>
              <a:t> satırlı bir veri seti ile cümleler oluşturulmuştur.</a:t>
            </a:r>
          </a:p>
          <a:p>
            <a:pPr marL="742950" lvl="1">
              <a:lnSpc>
                <a:spcPct val="100000"/>
              </a:lnSpc>
              <a:spcBef>
                <a:spcPts val="0"/>
              </a:spcBef>
            </a:pPr>
            <a:endParaRPr lang="tr-TR" sz="1400" dirty="0">
              <a:ea typeface="+mn-lt"/>
              <a:cs typeface="+mn-lt"/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,Sans-Serif"/>
              <a:buChar char="•"/>
            </a:pPr>
            <a:r>
              <a:rPr lang="tr-TR" sz="1400" dirty="0" err="1">
                <a:ea typeface="+mn-lt"/>
                <a:cs typeface="+mn-lt"/>
              </a:rPr>
              <a:t>KariyerNet</a:t>
            </a:r>
            <a:r>
              <a:rPr lang="tr-TR" sz="1400" dirty="0">
                <a:ea typeface="+mn-lt"/>
                <a:cs typeface="+mn-lt"/>
              </a:rPr>
              <a:t> verileri ile oluşturulan NER modellerini test etmek için gerçek </a:t>
            </a:r>
            <a:r>
              <a:rPr lang="tr-TR" sz="1400" dirty="0" err="1">
                <a:ea typeface="+mn-lt"/>
                <a:cs typeface="+mn-lt"/>
              </a:rPr>
              <a:t>CV'lerden</a:t>
            </a:r>
            <a:r>
              <a:rPr lang="tr-TR" sz="1400" dirty="0">
                <a:ea typeface="+mn-lt"/>
                <a:cs typeface="+mn-lt"/>
              </a:rPr>
              <a:t> </a:t>
            </a:r>
            <a:r>
              <a:rPr lang="tr-TR" sz="1400" dirty="0" err="1">
                <a:ea typeface="+mn-lt"/>
                <a:cs typeface="+mn-lt"/>
              </a:rPr>
              <a:t>extract</a:t>
            </a:r>
            <a:r>
              <a:rPr lang="tr-TR" sz="1400" dirty="0">
                <a:ea typeface="+mn-lt"/>
                <a:cs typeface="+mn-lt"/>
              </a:rPr>
              <a:t> edilen veriler kullanılmıştır.</a:t>
            </a:r>
            <a:endParaRPr lang="tr-TR" sz="1400" dirty="0">
              <a:cs typeface="Calibri"/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,Sans-Serif"/>
              <a:buChar char="•"/>
            </a:pPr>
            <a:r>
              <a:rPr lang="tr-TR" sz="1400" dirty="0">
                <a:cs typeface="Calibri"/>
              </a:rPr>
              <a:t>NER modelleri için </a:t>
            </a:r>
            <a:r>
              <a:rPr lang="tr-TR" sz="1400" dirty="0" err="1">
                <a:cs typeface="Calibri" panose="020F0502020204030204"/>
              </a:rPr>
              <a:t>spacy</a:t>
            </a:r>
            <a:r>
              <a:rPr lang="tr-TR" sz="1400" dirty="0">
                <a:cs typeface="Calibri" panose="020F0502020204030204"/>
              </a:rPr>
              <a:t> ve BERT modelleri kullanılmıştır.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,Sans-Serif"/>
              <a:buChar char="•"/>
            </a:pPr>
            <a:r>
              <a:rPr lang="tr-TR" sz="1400" dirty="0" err="1">
                <a:cs typeface="Calibri" panose="020F0502020204030204"/>
              </a:rPr>
              <a:t>Education</a:t>
            </a:r>
            <a:r>
              <a:rPr lang="tr-TR" sz="1400" dirty="0">
                <a:cs typeface="Calibri" panose="020F0502020204030204"/>
              </a:rPr>
              <a:t> ve </a:t>
            </a:r>
            <a:r>
              <a:rPr lang="tr-TR" sz="1400" dirty="0" err="1">
                <a:cs typeface="Calibri" panose="020F0502020204030204"/>
              </a:rPr>
              <a:t>Experience</a:t>
            </a:r>
            <a:r>
              <a:rPr lang="tr-TR" sz="1400" dirty="0">
                <a:cs typeface="Calibri" panose="020F0502020204030204"/>
              </a:rPr>
              <a:t> alanlarından NER ile elde edilen başlıklar resimlerde yer almaktadır.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tr-TR" dirty="0">
              <a:cs typeface="Calibri" panose="020F0502020204030204"/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,Sans-Serif"/>
              <a:buChar char="•"/>
            </a:pPr>
            <a:endParaRPr lang="tr-TR" dirty="0">
              <a:cs typeface="Calibri" panose="020F0502020204030204"/>
            </a:endParaRPr>
          </a:p>
          <a:p>
            <a:pPr marL="285750" indent="-285750">
              <a:buChar char="•"/>
            </a:pPr>
            <a:endParaRPr lang="tr-TR" dirty="0">
              <a:cs typeface="Calibri" panose="020F0502020204030204"/>
            </a:endParaRPr>
          </a:p>
        </p:txBody>
      </p:sp>
      <p:sp>
        <p:nvSpPr>
          <p:cNvPr id="5" name="Unvan 1">
            <a:extLst>
              <a:ext uri="{FF2B5EF4-FFF2-40B4-BE49-F238E27FC236}">
                <a16:creationId xmlns:a16="http://schemas.microsoft.com/office/drawing/2014/main" id="{FDF540A4-3077-481F-8C13-EF4CAC3CCEF5}"/>
              </a:ext>
            </a:extLst>
          </p:cNvPr>
          <p:cNvSpPr txBox="1">
            <a:spLocks/>
          </p:cNvSpPr>
          <p:nvPr/>
        </p:nvSpPr>
        <p:spPr>
          <a:xfrm>
            <a:off x="8203191" y="182678"/>
            <a:ext cx="3779837" cy="431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r-TR" sz="2400" b="0" i="0" u="none" strike="noStrike" kern="1200" cap="none" spc="0" normalizeH="0" baseline="0" noProof="0">
              <a:ln>
                <a:noFill/>
              </a:ln>
              <a:solidFill>
                <a:srgbClr val="8064A2">
                  <a:lumMod val="75000"/>
                </a:srgbClr>
              </a:solidFill>
              <a:effectLst/>
              <a:uLnTx/>
              <a:uFillTx/>
              <a:latin typeface="Calibri"/>
              <a:ea typeface="+mj-ea"/>
              <a:cs typeface="+mj-cs"/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F745F81A-CDDE-4743-9AB1-85CC701004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1401" y="396236"/>
            <a:ext cx="10876547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tr-TR" sz="1400" b="1" i="0" u="none" strike="noStrike" kern="0" cap="none" spc="0" normalizeH="0" baseline="0" noProof="0">
              <a:ln>
                <a:noFill/>
              </a:ln>
              <a:effectLst/>
              <a:uLnTx/>
              <a:uFillTx/>
              <a:cs typeface="Calibri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2000" b="1" i="0" u="none" strike="noStrike" kern="0" cap="none" spc="0" normalizeH="0" baseline="0" noProof="0">
                <a:ln>
                  <a:noFill/>
                </a:ln>
                <a:solidFill>
                  <a:srgbClr val="8064A2"/>
                </a:solidFill>
                <a:effectLst/>
                <a:uLnTx/>
                <a:uFillTx/>
                <a:cs typeface="Calibri"/>
              </a:rPr>
              <a:t>YENİLİKÇİ YÖNÜ VE YÜRÜTÜLEN AR-GE ÇALIŞMALARI</a:t>
            </a:r>
            <a:endParaRPr lang="tr-TR" sz="2000" b="1" i="0" u="none" strike="noStrike" kern="0" cap="none" spc="0" normalizeH="0" baseline="0" noProof="0">
              <a:ln>
                <a:noFill/>
              </a:ln>
              <a:solidFill>
                <a:srgbClr val="8064A2"/>
              </a:solidFill>
              <a:effectLst/>
              <a:uLnTx/>
              <a:uFillTx/>
              <a:cs typeface="Calibri"/>
            </a:endParaRP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tr-TR" sz="16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cs typeface="Calibri"/>
            </a:endParaRPr>
          </a:p>
          <a:p>
            <a:pPr>
              <a:defRPr/>
            </a:pPr>
            <a:endParaRPr lang="tr-TR" sz="16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cs typeface="Calibri"/>
            </a:endParaRPr>
          </a:p>
        </p:txBody>
      </p:sp>
      <p:pic>
        <p:nvPicPr>
          <p:cNvPr id="7" name="Picture 7" descr="Text&#10;&#10;Description automatically generated">
            <a:extLst>
              <a:ext uri="{FF2B5EF4-FFF2-40B4-BE49-F238E27FC236}">
                <a16:creationId xmlns:a16="http://schemas.microsoft.com/office/drawing/2014/main" id="{BC54ED4C-A6DF-C213-E179-AD2F3FF554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9602" y="820500"/>
            <a:ext cx="2589321" cy="4411308"/>
          </a:xfrm>
          <a:prstGeom prst="rect">
            <a:avLst/>
          </a:prstGeom>
        </p:spPr>
      </p:pic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CFC739DC-5B9D-89F2-1B49-F683B98BDC0F}"/>
              </a:ext>
            </a:extLst>
          </p:cNvPr>
          <p:cNvSpPr txBox="1">
            <a:spLocks/>
          </p:cNvSpPr>
          <p:nvPr/>
        </p:nvSpPr>
        <p:spPr>
          <a:xfrm>
            <a:off x="9450310" y="474138"/>
            <a:ext cx="2816931" cy="2634963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tr-TR" sz="1300">
                <a:solidFill>
                  <a:srgbClr val="FF0000"/>
                </a:solidFill>
                <a:cs typeface="Calibri" panose="020F0502020204030204"/>
              </a:rPr>
              <a:t>Eğitim bölümünde kullanılan örnek veri kesiti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064C53DB-7EB3-9CEE-A13C-02431304839F}"/>
              </a:ext>
            </a:extLst>
          </p:cNvPr>
          <p:cNvSpPr txBox="1">
            <a:spLocks/>
          </p:cNvSpPr>
          <p:nvPr/>
        </p:nvSpPr>
        <p:spPr>
          <a:xfrm>
            <a:off x="9138834" y="907978"/>
            <a:ext cx="1092698" cy="2634963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,Sans-Serif"/>
              <a:buChar char="•"/>
            </a:pPr>
            <a:endParaRPr lang="tr-TR">
              <a:cs typeface="Calibri" panose="020F0502020204030204"/>
            </a:endParaRPr>
          </a:p>
        </p:txBody>
      </p:sp>
      <p:pic>
        <p:nvPicPr>
          <p:cNvPr id="3" name="Picture 8" descr="Text&#10;&#10;Description automatically generated">
            <a:extLst>
              <a:ext uri="{FF2B5EF4-FFF2-40B4-BE49-F238E27FC236}">
                <a16:creationId xmlns:a16="http://schemas.microsoft.com/office/drawing/2014/main" id="{08317DAD-A5CF-0246-AB22-2198BE8637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7349" y="3947925"/>
            <a:ext cx="3510762" cy="1687550"/>
          </a:xfrm>
          <a:prstGeom prst="rect">
            <a:avLst/>
          </a:prstGeom>
        </p:spPr>
      </p:pic>
      <p:pic>
        <p:nvPicPr>
          <p:cNvPr id="9" name="Picture 1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039A2AF-636C-6629-A8BD-267070BF8D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0605" y="5741630"/>
            <a:ext cx="4200454" cy="981280"/>
          </a:xfrm>
          <a:prstGeom prst="rect">
            <a:avLst/>
          </a:prstGeom>
        </p:spPr>
      </p:pic>
      <p:pic>
        <p:nvPicPr>
          <p:cNvPr id="13" name="Picture 1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0676FB79-A3CA-BD39-9069-E2368094C6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0079" y="4076249"/>
            <a:ext cx="3304966" cy="203160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7D54E2D-E595-E68C-32AA-778BA8ADE27D}"/>
              </a:ext>
            </a:extLst>
          </p:cNvPr>
          <p:cNvSpPr/>
          <p:nvPr/>
        </p:nvSpPr>
        <p:spPr>
          <a:xfrm>
            <a:off x="10093109" y="5957567"/>
            <a:ext cx="2098891" cy="9102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7017782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4C38F-3301-4506-B985-7E66B7389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err="1"/>
              <a:t>Özgeçmişten</a:t>
            </a:r>
            <a:r>
              <a:rPr lang="tr-TR"/>
              <a:t> Bilgi </a:t>
            </a:r>
            <a:r>
              <a:rPr lang="tr-TR" err="1"/>
              <a:t>Çıkarımı</a:t>
            </a:r>
            <a:r>
              <a:rPr lang="tr-TR"/>
              <a:t> (</a:t>
            </a:r>
            <a:r>
              <a:rPr lang="tr-TR" err="1"/>
              <a:t>Resume</a:t>
            </a:r>
            <a:r>
              <a:rPr lang="tr-TR"/>
              <a:t> </a:t>
            </a:r>
            <a:r>
              <a:rPr lang="tr-TR" err="1"/>
              <a:t>Parser</a:t>
            </a:r>
            <a:r>
              <a:rPr lang="tr-TR"/>
              <a:t>)</a:t>
            </a:r>
            <a:br>
              <a:rPr lang="en-US"/>
            </a:br>
            <a:endParaRPr lang="en-US"/>
          </a:p>
        </p:txBody>
      </p:sp>
      <p:sp>
        <p:nvSpPr>
          <p:cNvPr id="4" name="Metin kutusu 7">
            <a:extLst>
              <a:ext uri="{FF2B5EF4-FFF2-40B4-BE49-F238E27FC236}">
                <a16:creationId xmlns:a16="http://schemas.microsoft.com/office/drawing/2014/main" id="{686059FB-5B5A-45D5-AF39-2680DD596B4A}"/>
              </a:ext>
            </a:extLst>
          </p:cNvPr>
          <p:cNvSpPr txBox="1"/>
          <p:nvPr/>
        </p:nvSpPr>
        <p:spPr>
          <a:xfrm>
            <a:off x="477448" y="861375"/>
            <a:ext cx="10677682" cy="575542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2000" b="1" i="0" u="none" strike="noStrike" kern="0" cap="none" spc="0" normalizeH="0" baseline="0" noProof="0" dirty="0">
                <a:ln>
                  <a:noFill/>
                </a:ln>
                <a:solidFill>
                  <a:srgbClr val="8064A2"/>
                </a:solidFill>
                <a:effectLst/>
                <a:uLnTx/>
                <a:uFillTx/>
                <a:cs typeface="Calibri"/>
              </a:rPr>
              <a:t>KAZANIM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r-TR" sz="1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</a:endParaRP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tr-TR" kern="0" dirty="0"/>
              <a:t>Başarı Oranları - </a:t>
            </a:r>
            <a:r>
              <a:rPr lang="en-US" dirty="0">
                <a:ea typeface="+mn-lt"/>
                <a:cs typeface="+mn-lt"/>
              </a:rPr>
              <a:t>Accuracy</a:t>
            </a:r>
            <a:endParaRPr kumimoji="0" lang="tr-TR" sz="1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</a:endParaRPr>
          </a:p>
          <a:p>
            <a:pPr marL="742950" lvl="1" indent="-285750">
              <a:buChar char="•"/>
            </a:pPr>
            <a:r>
              <a:rPr lang="en-US" sz="1500" dirty="0" err="1">
                <a:cs typeface="Calibri" panose="020F0502020204030204"/>
              </a:rPr>
              <a:t>Yabancı</a:t>
            </a:r>
            <a:r>
              <a:rPr lang="en-US" sz="1500" dirty="0">
                <a:cs typeface="Calibri" panose="020F0502020204030204"/>
              </a:rPr>
              <a:t> </a:t>
            </a:r>
            <a:r>
              <a:rPr lang="en-US" sz="1500" dirty="0" err="1">
                <a:cs typeface="Calibri" panose="020F0502020204030204"/>
              </a:rPr>
              <a:t>Dil</a:t>
            </a:r>
            <a:r>
              <a:rPr lang="en-US" sz="1500" dirty="0">
                <a:cs typeface="Calibri" panose="020F0502020204030204"/>
              </a:rPr>
              <a:t> </a:t>
            </a:r>
            <a:r>
              <a:rPr lang="en-US" sz="1500" dirty="0" err="1">
                <a:cs typeface="Calibri" panose="020F0502020204030204"/>
              </a:rPr>
              <a:t>Başarı</a:t>
            </a:r>
            <a:r>
              <a:rPr lang="en-US" sz="1500" dirty="0">
                <a:cs typeface="Calibri" panose="020F0502020204030204"/>
              </a:rPr>
              <a:t> </a:t>
            </a:r>
            <a:r>
              <a:rPr lang="en-US" sz="1500" dirty="0" err="1">
                <a:cs typeface="Calibri" panose="020F0502020204030204"/>
              </a:rPr>
              <a:t>Oranı</a:t>
            </a:r>
            <a:r>
              <a:rPr lang="en-US" sz="1500" dirty="0">
                <a:cs typeface="Calibri" panose="020F0502020204030204"/>
              </a:rPr>
              <a:t>: %</a:t>
            </a:r>
            <a:r>
              <a:rPr lang="en-US" sz="1500" dirty="0">
                <a:ea typeface="+mn-lt"/>
                <a:cs typeface="+mn-lt"/>
              </a:rPr>
              <a:t>93.92</a:t>
            </a:r>
            <a:endParaRPr lang="en-US" sz="1500" dirty="0">
              <a:cs typeface="Calibri" panose="020F0502020204030204"/>
            </a:endParaRPr>
          </a:p>
          <a:p>
            <a:pPr marL="742950" lvl="1" indent="-285750">
              <a:buChar char="•"/>
            </a:pPr>
            <a:r>
              <a:rPr lang="en-US" sz="1500" dirty="0" err="1">
                <a:cs typeface="Calibri" panose="020F0502020204030204"/>
              </a:rPr>
              <a:t>Kişisel</a:t>
            </a:r>
            <a:r>
              <a:rPr lang="en-US" sz="1500" dirty="0">
                <a:cs typeface="Calibri" panose="020F0502020204030204"/>
              </a:rPr>
              <a:t> </a:t>
            </a:r>
            <a:r>
              <a:rPr lang="en-US" sz="1500" dirty="0" err="1">
                <a:cs typeface="Calibri" panose="020F0502020204030204"/>
              </a:rPr>
              <a:t>Bilgiler</a:t>
            </a:r>
            <a:r>
              <a:rPr lang="en-US" sz="1500" dirty="0">
                <a:cs typeface="Calibri" panose="020F0502020204030204"/>
              </a:rPr>
              <a:t>: %</a:t>
            </a:r>
            <a:r>
              <a:rPr lang="en-US" sz="1500" dirty="0">
                <a:ea typeface="+mn-lt"/>
                <a:cs typeface="+mn-lt"/>
              </a:rPr>
              <a:t>96.97</a:t>
            </a:r>
            <a:endParaRPr lang="en-US" sz="1500" dirty="0">
              <a:cs typeface="Calibri" panose="020F0502020204030204"/>
            </a:endParaRPr>
          </a:p>
          <a:p>
            <a:pPr marL="742950" lvl="1" indent="-285750">
              <a:buChar char="•"/>
            </a:pPr>
            <a:r>
              <a:rPr lang="en-US" sz="1500" dirty="0">
                <a:cs typeface="Calibri" panose="020F0502020204030204"/>
              </a:rPr>
              <a:t>Experience </a:t>
            </a:r>
            <a:r>
              <a:rPr lang="en-US" sz="1500" dirty="0" err="1">
                <a:cs typeface="Calibri" panose="020F0502020204030204"/>
              </a:rPr>
              <a:t>Başarı</a:t>
            </a:r>
            <a:r>
              <a:rPr lang="en-US" sz="1500" dirty="0">
                <a:cs typeface="Calibri" panose="020F0502020204030204"/>
              </a:rPr>
              <a:t> </a:t>
            </a:r>
            <a:r>
              <a:rPr lang="en-US" sz="1500" dirty="0" err="1">
                <a:cs typeface="Calibri" panose="020F0502020204030204"/>
              </a:rPr>
              <a:t>Oranı</a:t>
            </a:r>
            <a:r>
              <a:rPr lang="en-US" sz="1500" dirty="0">
                <a:cs typeface="Calibri" panose="020F0502020204030204"/>
              </a:rPr>
              <a:t>: %71</a:t>
            </a:r>
          </a:p>
          <a:p>
            <a:pPr marL="742950" lvl="1" indent="-285750">
              <a:buChar char="•"/>
            </a:pPr>
            <a:r>
              <a:rPr lang="en-US" sz="1500" dirty="0">
                <a:cs typeface="Calibri" panose="020F0502020204030204"/>
              </a:rPr>
              <a:t>Education </a:t>
            </a:r>
            <a:r>
              <a:rPr lang="en-US" sz="1500" dirty="0" err="1">
                <a:cs typeface="Calibri" panose="020F0502020204030204"/>
              </a:rPr>
              <a:t>Başarı</a:t>
            </a:r>
            <a:r>
              <a:rPr lang="en-US" sz="1500" dirty="0">
                <a:cs typeface="Calibri" panose="020F0502020204030204"/>
              </a:rPr>
              <a:t> </a:t>
            </a:r>
            <a:r>
              <a:rPr lang="en-US" sz="1500" dirty="0" err="1">
                <a:cs typeface="Calibri" panose="020F0502020204030204"/>
              </a:rPr>
              <a:t>Oranı</a:t>
            </a:r>
            <a:r>
              <a:rPr lang="en-US" sz="1500" dirty="0">
                <a:cs typeface="Calibri" panose="020F0502020204030204"/>
              </a:rPr>
              <a:t>: %75</a:t>
            </a:r>
            <a:endParaRPr lang="tr-TR" sz="1500" kern="0" dirty="0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  <a:defRPr/>
            </a:pPr>
            <a:r>
              <a:rPr lang="tr" kern="0" dirty="0">
                <a:ea typeface="+mn-lt"/>
                <a:cs typeface="+mn-lt"/>
              </a:rPr>
              <a:t>Türkçe özgeçmişlerden bilgi çıkartmak için yerli bir çözüm üretildi.</a:t>
            </a:r>
            <a:endParaRPr lang="tr" sz="1800" b="0" i="1" u="none" strike="noStrike" kern="0" cap="none" spc="0" normalizeH="0" baseline="0" noProof="0" dirty="0">
              <a:ln>
                <a:noFill/>
              </a:ln>
              <a:effectLst/>
              <a:uLnTx/>
              <a:uFillTx/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  <a:defRPr/>
            </a:pPr>
            <a:r>
              <a:rPr lang="tr" kern="0" dirty="0">
                <a:ea typeface="+mn-lt"/>
                <a:cs typeface="+mn-lt"/>
              </a:rPr>
              <a:t>Kullanıcıların sistem içerisinde gerekli bilgileri doldurması kolaylaştırıldı. Böylece daha fazla adayın sisteme kazandırılması beklenmekte.</a:t>
            </a:r>
          </a:p>
          <a:p>
            <a:pPr marL="285750" indent="-285750">
              <a:buFont typeface="Arial"/>
              <a:buChar char="•"/>
              <a:defRPr/>
            </a:pPr>
            <a:r>
              <a:rPr lang="tr" kern="0" dirty="0">
                <a:ea typeface="+mn-lt"/>
                <a:cs typeface="+mn-lt"/>
              </a:rPr>
              <a:t>İşe alım süreçlerinin özgeçmiş inceleme için ayrılan maaliyeti düşürüldü.</a:t>
            </a:r>
          </a:p>
          <a:p>
            <a:pPr marL="285750" indent="-285750">
              <a:buFont typeface="Arial"/>
              <a:buChar char="•"/>
              <a:defRPr/>
            </a:pPr>
            <a:r>
              <a:rPr lang="tr" kern="0" dirty="0">
                <a:ea typeface="Calibri"/>
                <a:cs typeface="Calibri" panose="020F0502020204030204"/>
              </a:rPr>
              <a:t>Kariyer.net bünyesinde bulunan diğer hizmetlerin iyileştirmesinde kullanılması hedeflenmekte.</a:t>
            </a:r>
          </a:p>
          <a:p>
            <a:pPr marL="285750" indent="-285750">
              <a:buFont typeface="Arial"/>
              <a:buChar char="•"/>
              <a:defRPr/>
            </a:pPr>
            <a:endParaRPr lang="tr" kern="0" dirty="0">
              <a:solidFill>
                <a:prstClr val="black"/>
              </a:solidFill>
              <a:ea typeface="Calibri"/>
              <a:cs typeface="Calibri" panose="020F0502020204030204"/>
            </a:endParaRPr>
          </a:p>
          <a:p>
            <a:pPr marL="285750" indent="-285750">
              <a:buFont typeface="Arial"/>
              <a:buChar char="•"/>
              <a:defRPr/>
            </a:pPr>
            <a:r>
              <a:rPr lang="tr-TR" kern="0" dirty="0">
                <a:cs typeface="Calibri" panose="020F0502020204030204"/>
              </a:rPr>
              <a:t>CV </a:t>
            </a:r>
            <a:r>
              <a:rPr lang="tr-TR" kern="0" dirty="0" err="1">
                <a:cs typeface="Calibri" panose="020F0502020204030204"/>
              </a:rPr>
              <a:t>Parse</a:t>
            </a:r>
            <a:r>
              <a:rPr lang="tr-TR" kern="0" dirty="0">
                <a:cs typeface="Calibri" panose="020F0502020204030204"/>
              </a:rPr>
              <a:t> projesi kapsamında literatüre 3 adet yayın kazandırılması hedeflenmektedir.</a:t>
            </a:r>
            <a:endParaRPr lang="tr-TR" kern="0" dirty="0">
              <a:ea typeface="Calibri"/>
              <a:cs typeface="Calibri" panose="020F0502020204030204"/>
            </a:endParaRPr>
          </a:p>
          <a:p>
            <a:pPr marL="742950" lvl="1" indent="-285750">
              <a:buFont typeface="Arial"/>
              <a:buChar char="•"/>
              <a:defRPr/>
            </a:pPr>
            <a:r>
              <a:rPr lang="tr-TR" kern="0" dirty="0">
                <a:cs typeface="Calibri" panose="020F0502020204030204"/>
              </a:rPr>
              <a:t>1. </a:t>
            </a:r>
            <a:r>
              <a:rPr lang="tr-TR" kern="0" dirty="0" err="1">
                <a:cs typeface="Calibri" panose="020F0502020204030204"/>
              </a:rPr>
              <a:t>Paper</a:t>
            </a:r>
            <a:r>
              <a:rPr lang="tr-TR" kern="0" dirty="0">
                <a:cs typeface="Calibri" panose="020F0502020204030204"/>
              </a:rPr>
              <a:t>: Özgeçmiş kolon tespitinin yapılması ( </a:t>
            </a:r>
            <a:r>
              <a:rPr lang="tr-TR" kern="0" dirty="0">
                <a:solidFill>
                  <a:srgbClr val="FF0000"/>
                </a:solidFill>
                <a:cs typeface="Calibri" panose="020F0502020204030204"/>
              </a:rPr>
              <a:t>Yayınlandı </a:t>
            </a:r>
            <a:r>
              <a:rPr lang="tr-TR" kern="0" dirty="0">
                <a:cs typeface="Calibri" panose="020F0502020204030204"/>
              </a:rPr>
              <a:t>) </a:t>
            </a:r>
            <a:endParaRPr lang="tr-TR" kern="0" dirty="0">
              <a:ea typeface="Calibri"/>
              <a:cs typeface="Calibri" panose="020F0502020204030204"/>
            </a:endParaRPr>
          </a:p>
          <a:p>
            <a:pPr lvl="2">
              <a:defRPr/>
            </a:pPr>
            <a:r>
              <a:rPr lang="tr-TR" kern="0" dirty="0">
                <a:cs typeface="Calibri" panose="020F0502020204030204"/>
              </a:rPr>
              <a:t>Link: </a:t>
            </a:r>
            <a:r>
              <a:rPr lang="tr-TR" kern="0" dirty="0">
                <a:ea typeface="+mn-lt"/>
                <a:cs typeface="+mn-lt"/>
                <a:hlinkClick r:id="rId2"/>
              </a:rPr>
              <a:t>https://link.springer.com/chapter/10.1007/978-3-031-08337-2_38</a:t>
            </a:r>
          </a:p>
          <a:p>
            <a:pPr marL="742950" lvl="1" indent="-285750">
              <a:buFont typeface="Arial"/>
              <a:buChar char="•"/>
              <a:defRPr/>
            </a:pPr>
            <a:r>
              <a:rPr lang="tr-TR" kern="0" dirty="0">
                <a:ea typeface="+mn-lt"/>
                <a:cs typeface="+mn-lt"/>
              </a:rPr>
              <a:t>2. </a:t>
            </a:r>
            <a:r>
              <a:rPr lang="tr-TR" kern="0" dirty="0" err="1">
                <a:ea typeface="+mn-lt"/>
                <a:cs typeface="+mn-lt"/>
              </a:rPr>
              <a:t>Paper</a:t>
            </a:r>
            <a:r>
              <a:rPr lang="tr-TR" kern="0" dirty="0">
                <a:ea typeface="+mn-lt"/>
                <a:cs typeface="+mn-lt"/>
              </a:rPr>
              <a:t>: Özgeçmiş kolon tespitinin yapılması, yeni yöntemler (</a:t>
            </a:r>
            <a:r>
              <a:rPr lang="tr-TR" kern="0" dirty="0">
                <a:solidFill>
                  <a:srgbClr val="FF0000"/>
                </a:solidFill>
                <a:ea typeface="+mn-lt"/>
                <a:cs typeface="+mn-lt"/>
              </a:rPr>
              <a:t>Konferansa Gönderilme Aşamasında</a:t>
            </a:r>
            <a:r>
              <a:rPr lang="tr-TR" kern="0" dirty="0">
                <a:ea typeface="+mn-lt"/>
                <a:cs typeface="+mn-lt"/>
              </a:rPr>
              <a:t>)</a:t>
            </a:r>
          </a:p>
          <a:p>
            <a:pPr lvl="2">
              <a:defRPr/>
            </a:pPr>
            <a:r>
              <a:rPr lang="tr-TR" kern="0" dirty="0">
                <a:ea typeface="+mn-lt"/>
                <a:cs typeface="+mn-lt"/>
              </a:rPr>
              <a:t>Gönderilecek Konferans: </a:t>
            </a:r>
            <a:r>
              <a:rPr lang="tr-TR" kern="0" dirty="0">
                <a:ea typeface="+mn-lt"/>
                <a:cs typeface="+mn-lt"/>
                <a:hlinkClick r:id="rId3"/>
              </a:rPr>
              <a:t>https://bigdataieee.org/BigData2022/</a:t>
            </a:r>
            <a:endParaRPr lang="tr-TR" kern="0" dirty="0">
              <a:ea typeface="+mn-lt"/>
              <a:cs typeface="+mn-lt"/>
            </a:endParaRPr>
          </a:p>
          <a:p>
            <a:pPr marL="742950" lvl="1" indent="-285750">
              <a:buFont typeface="Arial"/>
              <a:buChar char="•"/>
              <a:defRPr/>
            </a:pPr>
            <a:r>
              <a:rPr lang="tr-TR" kern="0" dirty="0">
                <a:ea typeface="+mn-lt"/>
                <a:cs typeface="+mn-lt"/>
              </a:rPr>
              <a:t>3. </a:t>
            </a:r>
            <a:r>
              <a:rPr lang="tr-TR" kern="0" dirty="0" err="1">
                <a:ea typeface="+mn-lt"/>
                <a:cs typeface="+mn-lt"/>
              </a:rPr>
              <a:t>Paper</a:t>
            </a:r>
            <a:r>
              <a:rPr lang="tr-TR" kern="0" dirty="0">
                <a:ea typeface="+mn-lt"/>
                <a:cs typeface="+mn-lt"/>
              </a:rPr>
              <a:t>: Tüm çalışmanın baştan uca anlatılacağı final yayın ( </a:t>
            </a:r>
            <a:r>
              <a:rPr lang="tr-TR" kern="0" dirty="0">
                <a:solidFill>
                  <a:srgbClr val="FF0000"/>
                </a:solidFill>
                <a:ea typeface="+mn-lt"/>
                <a:cs typeface="+mn-lt"/>
              </a:rPr>
              <a:t>Planlanıyor</a:t>
            </a:r>
            <a:r>
              <a:rPr lang="tr-TR" kern="0" dirty="0">
                <a:ea typeface="+mn-lt"/>
                <a:cs typeface="+mn-lt"/>
              </a:rPr>
              <a:t>)</a:t>
            </a:r>
          </a:p>
          <a:p>
            <a:pPr lvl="2">
              <a:defRPr/>
            </a:pPr>
            <a:endParaRPr lang="tr-TR" kern="0" dirty="0">
              <a:ea typeface="+mn-lt"/>
              <a:cs typeface="+mn-lt"/>
            </a:endParaRPr>
          </a:p>
          <a:p>
            <a:pPr lvl="2">
              <a:defRPr/>
            </a:pPr>
            <a:endParaRPr lang="tr-TR" kern="0" dirty="0">
              <a:ea typeface="+mn-lt"/>
              <a:cs typeface="+mn-lt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41C4766-4E86-635D-2248-0E0A528F553F}"/>
              </a:ext>
            </a:extLst>
          </p:cNvPr>
          <p:cNvSpPr/>
          <p:nvPr/>
        </p:nvSpPr>
        <p:spPr>
          <a:xfrm>
            <a:off x="10093109" y="5947735"/>
            <a:ext cx="2098891" cy="9102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6149583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616037" y="80688"/>
            <a:ext cx="5126182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Q-A (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Question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/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Answering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)</a:t>
            </a:r>
            <a:endParaRPr lang="tr-TR" sz="24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903968-BF7A-001F-7A25-42E7B6614F25}"/>
              </a:ext>
            </a:extLst>
          </p:cNvPr>
          <p:cNvSpPr txBox="1"/>
          <p:nvPr/>
        </p:nvSpPr>
        <p:spPr>
          <a:xfrm>
            <a:off x="0" y="6523396"/>
            <a:ext cx="732783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Slide credit:</a:t>
            </a:r>
            <a:endParaRPr lang="en-TR" sz="105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855F108-3AC2-65A5-7111-4A05E786E5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918515"/>
            <a:ext cx="7772400" cy="302097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0D86D30-8A12-745A-442F-021FEE762E3F}"/>
              </a:ext>
            </a:extLst>
          </p:cNvPr>
          <p:cNvSpPr/>
          <p:nvPr/>
        </p:nvSpPr>
        <p:spPr>
          <a:xfrm>
            <a:off x="8901546" y="3567885"/>
            <a:ext cx="1080654" cy="1371600"/>
          </a:xfrm>
          <a:prstGeom prst="rect">
            <a:avLst/>
          </a:prstGeom>
          <a:solidFill>
            <a:srgbClr val="EBEB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29958050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616037" y="80688"/>
            <a:ext cx="5126182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Q-A (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Question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/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Answering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)</a:t>
            </a:r>
            <a:endParaRPr lang="tr-TR" sz="24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903968-BF7A-001F-7A25-42E7B6614F25}"/>
              </a:ext>
            </a:extLst>
          </p:cNvPr>
          <p:cNvSpPr txBox="1"/>
          <p:nvPr/>
        </p:nvSpPr>
        <p:spPr>
          <a:xfrm>
            <a:off x="0" y="6523396"/>
            <a:ext cx="732783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Slide credit:</a:t>
            </a:r>
            <a:endParaRPr lang="en-TR" sz="105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4186688-1D6C-95C3-3420-2AD47E3BBD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4809" y="1569303"/>
            <a:ext cx="9402381" cy="371939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AF47D8F-634A-7D32-9FBF-28B8F93C80C4}"/>
              </a:ext>
            </a:extLst>
          </p:cNvPr>
          <p:cNvSpPr/>
          <p:nvPr/>
        </p:nvSpPr>
        <p:spPr>
          <a:xfrm>
            <a:off x="8984673" y="3917097"/>
            <a:ext cx="1669472" cy="1371600"/>
          </a:xfrm>
          <a:prstGeom prst="rect">
            <a:avLst/>
          </a:prstGeom>
          <a:solidFill>
            <a:srgbClr val="EBEB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21514825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616037" y="80688"/>
            <a:ext cx="5126182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Q-A (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Question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/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Answering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)</a:t>
            </a:r>
            <a:endParaRPr lang="tr-TR" sz="24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903968-BF7A-001F-7A25-42E7B6614F25}"/>
              </a:ext>
            </a:extLst>
          </p:cNvPr>
          <p:cNvSpPr txBox="1"/>
          <p:nvPr/>
        </p:nvSpPr>
        <p:spPr>
          <a:xfrm>
            <a:off x="0" y="6523396"/>
            <a:ext cx="732783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Slide credit:</a:t>
            </a:r>
            <a:endParaRPr lang="en-TR" sz="105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280831-3402-0BA3-3267-48FA765518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949" y="1482651"/>
            <a:ext cx="9295231" cy="389269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13A0964-7F6E-7817-7B21-02D54ED00E1F}"/>
              </a:ext>
            </a:extLst>
          </p:cNvPr>
          <p:cNvSpPr/>
          <p:nvPr/>
        </p:nvSpPr>
        <p:spPr>
          <a:xfrm>
            <a:off x="8984672" y="4000227"/>
            <a:ext cx="1800507" cy="1371600"/>
          </a:xfrm>
          <a:prstGeom prst="rect">
            <a:avLst/>
          </a:prstGeom>
          <a:solidFill>
            <a:srgbClr val="EBEB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34265704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616037" y="80688"/>
            <a:ext cx="5126182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Q-A (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Question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/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Answering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)</a:t>
            </a:r>
            <a:endParaRPr lang="tr-TR" sz="24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903968-BF7A-001F-7A25-42E7B6614F25}"/>
              </a:ext>
            </a:extLst>
          </p:cNvPr>
          <p:cNvSpPr txBox="1"/>
          <p:nvPr/>
        </p:nvSpPr>
        <p:spPr>
          <a:xfrm>
            <a:off x="0" y="6523396"/>
            <a:ext cx="732783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Slide credit:</a:t>
            </a:r>
            <a:endParaRPr lang="en-TR" sz="105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5DBF92-6C8D-DDCC-017F-A8F5389FDF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0372" y="1182345"/>
            <a:ext cx="9691255" cy="4493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2134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616037" y="80688"/>
            <a:ext cx="5126182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Q-A (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Question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/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Answering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)</a:t>
            </a:r>
            <a:endParaRPr lang="tr-TR" sz="24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903968-BF7A-001F-7A25-42E7B6614F25}"/>
              </a:ext>
            </a:extLst>
          </p:cNvPr>
          <p:cNvSpPr txBox="1"/>
          <p:nvPr/>
        </p:nvSpPr>
        <p:spPr>
          <a:xfrm>
            <a:off x="0" y="6523396"/>
            <a:ext cx="732783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Slide credit:</a:t>
            </a:r>
            <a:endParaRPr lang="en-TR" sz="105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F0F0B4-41E0-2B6B-31A8-966F952AFC23}"/>
              </a:ext>
            </a:extLst>
          </p:cNvPr>
          <p:cNvSpPr txBox="1"/>
          <p:nvPr/>
        </p:nvSpPr>
        <p:spPr>
          <a:xfrm>
            <a:off x="5277731" y="3163542"/>
            <a:ext cx="1636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R" dirty="0"/>
              <a:t>CODING TIME!!</a:t>
            </a:r>
          </a:p>
        </p:txBody>
      </p:sp>
    </p:spTree>
    <p:extLst>
      <p:ext uri="{BB962C8B-B14F-4D97-AF65-F5344CB8AC3E}">
        <p14:creationId xmlns:p14="http://schemas.microsoft.com/office/powerpoint/2010/main" val="35848284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77B8D1-8702-7F57-BE7B-57E10AFCDB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C5D76F8-0C44-59CA-BF83-69B0A7D0C911}"/>
              </a:ext>
            </a:extLst>
          </p:cNvPr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27AA1E-1059-F23C-4637-6CEB1C3F70D2}"/>
              </a:ext>
            </a:extLst>
          </p:cNvPr>
          <p:cNvSpPr txBox="1"/>
          <p:nvPr/>
        </p:nvSpPr>
        <p:spPr>
          <a:xfrm>
            <a:off x="3616037" y="80688"/>
            <a:ext cx="5126182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Sentence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Transformers</a:t>
            </a:r>
            <a:endParaRPr lang="tr-TR" sz="24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6C3742-8204-A723-6E38-9D6ED7635149}"/>
              </a:ext>
            </a:extLst>
          </p:cNvPr>
          <p:cNvSpPr txBox="1"/>
          <p:nvPr/>
        </p:nvSpPr>
        <p:spPr>
          <a:xfrm>
            <a:off x="0" y="6442502"/>
            <a:ext cx="7327834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Slide credit: https://</a:t>
            </a:r>
            <a:r>
              <a:rPr lang="en-US" sz="1050" dirty="0" err="1"/>
              <a:t>www.marqo.ai</a:t>
            </a:r>
            <a:r>
              <a:rPr lang="en-US" sz="1050" dirty="0"/>
              <a:t>/course/introduction-to-sentence-transformers?_</a:t>
            </a:r>
            <a:r>
              <a:rPr lang="en-US" sz="1050" dirty="0" err="1"/>
              <a:t>gl</a:t>
            </a:r>
            <a:r>
              <a:rPr lang="en-US" sz="1050" dirty="0"/>
              <a:t>=1*1xremgv*_</a:t>
            </a:r>
            <a:r>
              <a:rPr lang="en-US" sz="1050" dirty="0" err="1"/>
              <a:t>gcl_au</a:t>
            </a:r>
            <a:r>
              <a:rPr lang="en-US" sz="1050" dirty="0"/>
              <a:t>*NDIzMzk5Mjg3LjE3MzM0MjU4NDA.</a:t>
            </a:r>
            <a:endParaRPr lang="en-TR" sz="1050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BFD65216-D635-DE56-8158-A9F51BFF7D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557" y="1014750"/>
            <a:ext cx="6607277" cy="1456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A706F02-19D9-EE0E-347A-45BBD157F08A}"/>
              </a:ext>
            </a:extLst>
          </p:cNvPr>
          <p:cNvSpPr txBox="1"/>
          <p:nvPr/>
        </p:nvSpPr>
        <p:spPr>
          <a:xfrm>
            <a:off x="1231834" y="2332776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dirty="0">
                <a:solidFill>
                  <a:srgbClr val="67677E"/>
                </a:solidFill>
                <a:effectLst/>
                <a:latin typeface="Work Sans" panose="020F0502020204030204" pitchFamily="34" charset="0"/>
              </a:rPr>
              <a:t>Obtaining a similarity score between two sentences using the BERT model.</a:t>
            </a:r>
            <a:endParaRPr lang="en-TR" sz="1200" dirty="0"/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B2D936DE-D2B4-9C8A-F1E5-05713BC340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288" y="3007908"/>
            <a:ext cx="5757968" cy="2006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E0C60CF-A3F0-777B-DFA0-27F6C70C46C7}"/>
              </a:ext>
            </a:extLst>
          </p:cNvPr>
          <p:cNvSpPr txBox="1"/>
          <p:nvPr/>
        </p:nvSpPr>
        <p:spPr>
          <a:xfrm>
            <a:off x="805272" y="5196919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dirty="0">
                <a:solidFill>
                  <a:srgbClr val="67677E"/>
                </a:solidFill>
                <a:effectLst/>
                <a:latin typeface="Work Sans" pitchFamily="2" charset="77"/>
              </a:rPr>
              <a:t>The simplest form of a sentence transformer. Pass a sentence through BERT to produce word vectors. Aggregate these word vectors into a single sentence vector by mean pooling.</a:t>
            </a:r>
            <a:endParaRPr lang="en-TR" sz="1200" dirty="0"/>
          </a:p>
        </p:txBody>
      </p:sp>
    </p:spTree>
    <p:extLst>
      <p:ext uri="{BB962C8B-B14F-4D97-AF65-F5344CB8AC3E}">
        <p14:creationId xmlns:p14="http://schemas.microsoft.com/office/powerpoint/2010/main" val="22730065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52337" y="80688"/>
            <a:ext cx="408193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Speeding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up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BERT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903968-BF7A-001F-7A25-42E7B6614F25}"/>
              </a:ext>
            </a:extLst>
          </p:cNvPr>
          <p:cNvSpPr txBox="1"/>
          <p:nvPr/>
        </p:nvSpPr>
        <p:spPr>
          <a:xfrm>
            <a:off x="0" y="6523396"/>
            <a:ext cx="732783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Slide credit:</a:t>
            </a:r>
            <a:endParaRPr lang="en-TR" sz="105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A4AC7F-EFB0-E9F9-1D20-3A0CEE9D99E3}"/>
              </a:ext>
            </a:extLst>
          </p:cNvPr>
          <p:cNvSpPr txBox="1"/>
          <p:nvPr/>
        </p:nvSpPr>
        <p:spPr>
          <a:xfrm>
            <a:off x="983673" y="1080655"/>
            <a:ext cx="28294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0" dirty="0">
                <a:solidFill>
                  <a:srgbClr val="292929"/>
                </a:solidFill>
                <a:effectLst/>
                <a:latin typeface="sohne"/>
              </a:rPr>
              <a:t>Optimizing neural networks</a:t>
            </a:r>
          </a:p>
          <a:p>
            <a:endParaRPr lang="en-T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41696F-8FE8-941D-C5B7-1315E1DDEACC}"/>
              </a:ext>
            </a:extLst>
          </p:cNvPr>
          <p:cNvSpPr txBox="1"/>
          <p:nvPr/>
        </p:nvSpPr>
        <p:spPr>
          <a:xfrm>
            <a:off x="983673" y="1501549"/>
            <a:ext cx="998752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292929"/>
                </a:solidFill>
                <a:effectLst/>
                <a:latin typeface="source-serif-pro"/>
              </a:rPr>
              <a:t>Architecture improvements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 (change the architecture to a faster one, say, replace RNN to a Transformer or a CNN; use layers that require fewer computations and so on) or more clever optimization (learning rate and policy, number of warmup steps, larger batch size,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etc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).</a:t>
            </a:r>
          </a:p>
          <a:p>
            <a:pPr algn="l">
              <a:buFont typeface="+mj-lt"/>
              <a:buAutoNum type="arabicPeriod"/>
            </a:pPr>
            <a:endParaRPr lang="en-US" b="0" i="0" dirty="0">
              <a:solidFill>
                <a:srgbClr val="292929"/>
              </a:solidFill>
              <a:effectLst/>
              <a:latin typeface="source-serif-pro"/>
            </a:endParaRPr>
          </a:p>
          <a:p>
            <a:endParaRPr lang="en-TR" dirty="0"/>
          </a:p>
        </p:txBody>
      </p:sp>
      <p:pic>
        <p:nvPicPr>
          <p:cNvPr id="17412" name="Picture 4">
            <a:extLst>
              <a:ext uri="{FF2B5EF4-FFF2-40B4-BE49-F238E27FC236}">
                <a16:creationId xmlns:a16="http://schemas.microsoft.com/office/drawing/2014/main" id="{79946493-27DF-AF01-6A98-8453548B04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4904" y="2978877"/>
            <a:ext cx="7340720" cy="3544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4994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B7E02E-0BC7-FAA7-0D4E-FF8D396598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DB66D8E-9163-790B-20DC-38328A6EDCEC}"/>
              </a:ext>
            </a:extLst>
          </p:cNvPr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B4032EE-7569-AEF4-93B8-52EEB9B98E78}"/>
              </a:ext>
            </a:extLst>
          </p:cNvPr>
          <p:cNvSpPr txBox="1"/>
          <p:nvPr/>
        </p:nvSpPr>
        <p:spPr>
          <a:xfrm>
            <a:off x="3616037" y="80688"/>
            <a:ext cx="5126182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Sentence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Transformers</a:t>
            </a:r>
            <a:endParaRPr lang="tr-TR" sz="24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79C5F6C-DB24-20BF-109B-525E59EDCC8D}"/>
              </a:ext>
            </a:extLst>
          </p:cNvPr>
          <p:cNvSpPr txBox="1"/>
          <p:nvPr/>
        </p:nvSpPr>
        <p:spPr>
          <a:xfrm>
            <a:off x="0" y="6523396"/>
            <a:ext cx="732783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Slide credit:</a:t>
            </a:r>
            <a:endParaRPr lang="en-TR" sz="1050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6CD98009-4B27-CE7A-FC50-4506181CBF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476" y="923609"/>
            <a:ext cx="5593807" cy="2226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E102903-4D76-3602-19FD-30E01EE42567}"/>
              </a:ext>
            </a:extLst>
          </p:cNvPr>
          <p:cNvSpPr txBox="1"/>
          <p:nvPr/>
        </p:nvSpPr>
        <p:spPr>
          <a:xfrm>
            <a:off x="494476" y="3226510"/>
            <a:ext cx="529672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solidFill>
                  <a:srgbClr val="67677E"/>
                </a:solidFill>
                <a:effectLst/>
                <a:latin typeface="Work Sans" pitchFamily="2" charset="77"/>
              </a:rPr>
              <a:t>SBERT </a:t>
            </a:r>
            <a:r>
              <a:rPr lang="en-US" sz="1100" b="0" i="0" dirty="0" err="1">
                <a:solidFill>
                  <a:srgbClr val="67677E"/>
                </a:solidFill>
                <a:effectLst/>
                <a:latin typeface="Work Sans" pitchFamily="2" charset="77"/>
              </a:rPr>
              <a:t>siamese</a:t>
            </a:r>
            <a:r>
              <a:rPr lang="en-US" sz="1100" b="0" i="0" dirty="0">
                <a:solidFill>
                  <a:srgbClr val="67677E"/>
                </a:solidFill>
                <a:effectLst/>
                <a:latin typeface="Work Sans" pitchFamily="2" charset="77"/>
              </a:rPr>
              <a:t> architecture. Creating sentence embeddings with BERT.</a:t>
            </a:r>
            <a:endParaRPr lang="en-TR" sz="1100" dirty="0"/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ED9FBE1A-B143-1832-4BCD-F8069441C6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7834" y="864966"/>
            <a:ext cx="4566060" cy="2974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0FB2C288-1713-1962-00A4-F9EC464BAE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4654" y="4026628"/>
            <a:ext cx="4927085" cy="2660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DB1C881-BBDB-5E28-4C39-AB3ADF500A81}"/>
              </a:ext>
            </a:extLst>
          </p:cNvPr>
          <p:cNvSpPr txBox="1"/>
          <p:nvPr/>
        </p:nvSpPr>
        <p:spPr>
          <a:xfrm>
            <a:off x="7327834" y="3839239"/>
            <a:ext cx="5063612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solidFill>
                  <a:srgbClr val="67677E"/>
                </a:solidFill>
                <a:effectLst/>
                <a:latin typeface="Work Sans" pitchFamily="2" charset="77"/>
              </a:rPr>
              <a:t>Concatenation of the sentence embeddings, u and v. This concatenated vector represents the relationship between the two sentences.</a:t>
            </a:r>
            <a:endParaRPr lang="en-TR" sz="11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0C86D2-0CE3-14B0-DB8B-513A6B88F55A}"/>
              </a:ext>
            </a:extLst>
          </p:cNvPr>
          <p:cNvSpPr txBox="1"/>
          <p:nvPr/>
        </p:nvSpPr>
        <p:spPr>
          <a:xfrm>
            <a:off x="7615645" y="4953736"/>
            <a:ext cx="427824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dirty="0">
                <a:solidFill>
                  <a:srgbClr val="67677E"/>
                </a:solidFill>
                <a:effectLst/>
                <a:latin typeface="Work Sans" pitchFamily="2" charset="77"/>
              </a:rPr>
              <a:t>The overall architecture for training a sentence transformer on the NLI dataset. We begin with the concatenated vector embedding that is produced by the original two sentence embeddings, u and v. This is then passed through a feed-forward neural network and a </a:t>
            </a:r>
            <a:r>
              <a:rPr lang="en-US" sz="1200" b="0" i="0" dirty="0" err="1">
                <a:solidFill>
                  <a:srgbClr val="67677E"/>
                </a:solidFill>
                <a:effectLst/>
                <a:latin typeface="Work Sans" pitchFamily="2" charset="77"/>
              </a:rPr>
              <a:t>softmax</a:t>
            </a:r>
            <a:r>
              <a:rPr lang="en-US" sz="1200" b="0" i="0" dirty="0">
                <a:solidFill>
                  <a:srgbClr val="67677E"/>
                </a:solidFill>
                <a:effectLst/>
                <a:latin typeface="Work Sans" pitchFamily="2" charset="77"/>
              </a:rPr>
              <a:t> layer to produce the output probabilities. This, along with the true label, are passed into a loss function to further train the model.</a:t>
            </a:r>
            <a:endParaRPr lang="en-TR" sz="1200" dirty="0"/>
          </a:p>
        </p:txBody>
      </p:sp>
    </p:spTree>
    <p:extLst>
      <p:ext uri="{BB962C8B-B14F-4D97-AF65-F5344CB8AC3E}">
        <p14:creationId xmlns:p14="http://schemas.microsoft.com/office/powerpoint/2010/main" val="34638857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E8282A-F381-6C91-8496-DE03DB15E6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699FE88-3361-407E-2772-2DA9D9DEC460}"/>
              </a:ext>
            </a:extLst>
          </p:cNvPr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7E2CB4-9A90-C586-9FBB-69D3D01C0E81}"/>
              </a:ext>
            </a:extLst>
          </p:cNvPr>
          <p:cNvSpPr txBox="1"/>
          <p:nvPr/>
        </p:nvSpPr>
        <p:spPr>
          <a:xfrm>
            <a:off x="3616037" y="80688"/>
            <a:ext cx="5126182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Sentence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Transformers</a:t>
            </a:r>
            <a:endParaRPr lang="tr-TR" sz="24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C072C00-04FE-1A14-6BFB-C93A2B531BBA}"/>
              </a:ext>
            </a:extLst>
          </p:cNvPr>
          <p:cNvSpPr txBox="1"/>
          <p:nvPr/>
        </p:nvSpPr>
        <p:spPr>
          <a:xfrm>
            <a:off x="0" y="6523396"/>
            <a:ext cx="732783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Slide credit:</a:t>
            </a:r>
            <a:endParaRPr lang="en-TR" sz="105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657747-00C7-5E48-F4BB-7613A69D27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866" y="955670"/>
            <a:ext cx="5819173" cy="5578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FAEF99D-FFB6-7FBD-F845-01AACBC6B4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134" y="1771375"/>
            <a:ext cx="5819173" cy="5578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D48B3AE-4515-2F79-68F3-78EC0C7845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9128" y="1268122"/>
            <a:ext cx="5819173" cy="163545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C1FB780-4A82-471F-5428-3C9AFEDE18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0400" y="3486747"/>
            <a:ext cx="5819173" cy="127413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FABF287-7FD4-E706-33CA-EE9C6600E7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32768" y="2983684"/>
            <a:ext cx="5819173" cy="15974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2DD4EAF-5A2A-2E49-DCEA-6780163A6C3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6000" y="4630489"/>
            <a:ext cx="5819173" cy="110298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83742B1-9376-4079-4708-675ADF6EAD7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0400" y="2382808"/>
            <a:ext cx="5970639" cy="96258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4B1C1AC-FFC2-243B-BAE7-62F3661EA56E}"/>
              </a:ext>
            </a:extLst>
          </p:cNvPr>
          <p:cNvSpPr txBox="1"/>
          <p:nvPr/>
        </p:nvSpPr>
        <p:spPr>
          <a:xfrm>
            <a:off x="4146900" y="5584113"/>
            <a:ext cx="294215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all-mpnet-base-v2.</a:t>
            </a:r>
          </a:p>
          <a:p>
            <a:r>
              <a:rPr lang="en-US" dirty="0"/>
              <a:t>all-MiniLM-L6-v2</a:t>
            </a:r>
          </a:p>
          <a:p>
            <a:r>
              <a:rPr lang="en-US" dirty="0"/>
              <a:t>all-distilroberta-v1</a:t>
            </a:r>
          </a:p>
          <a:p>
            <a:r>
              <a:rPr lang="en-US" dirty="0"/>
              <a:t>paraphrase-mpnet-base-v2</a:t>
            </a:r>
          </a:p>
        </p:txBody>
      </p:sp>
    </p:spTree>
    <p:extLst>
      <p:ext uri="{BB962C8B-B14F-4D97-AF65-F5344CB8AC3E}">
        <p14:creationId xmlns:p14="http://schemas.microsoft.com/office/powerpoint/2010/main" val="14698967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616037" y="80688"/>
            <a:ext cx="5126182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Sentence</a:t>
            </a:r>
            <a:r>
              <a:rPr lang="tr-TR" sz="2400" b="1">
                <a:solidFill>
                  <a:srgbClr val="8316B5"/>
                </a:solidFill>
                <a:ea typeface="Arial" charset="0"/>
                <a:cs typeface="Arial"/>
              </a:rPr>
              <a:t> BERT - SBERT</a:t>
            </a:r>
            <a:endParaRPr lang="tr-TR" sz="24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903968-BF7A-001F-7A25-42E7B6614F25}"/>
              </a:ext>
            </a:extLst>
          </p:cNvPr>
          <p:cNvSpPr txBox="1"/>
          <p:nvPr/>
        </p:nvSpPr>
        <p:spPr>
          <a:xfrm>
            <a:off x="0" y="6523396"/>
            <a:ext cx="732783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Slide credit:</a:t>
            </a:r>
            <a:endParaRPr lang="en-TR" sz="1050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423D3D9-C444-8AB4-906D-005FC1EE58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5" r="13118"/>
          <a:stretch/>
        </p:blipFill>
        <p:spPr bwMode="auto">
          <a:xfrm>
            <a:off x="498764" y="1216790"/>
            <a:ext cx="5985164" cy="4632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EAECFC1-680F-9EF4-1C16-0BCE8A1A41BC}"/>
              </a:ext>
            </a:extLst>
          </p:cNvPr>
          <p:cNvSpPr txBox="1"/>
          <p:nvPr/>
        </p:nvSpPr>
        <p:spPr>
          <a:xfrm>
            <a:off x="7327834" y="2655711"/>
            <a:ext cx="399010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Better Sentence Representations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Efficiency in Similarity Computations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Training for Similarity Tasks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Handling Longer Texts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Practical Applications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TR" dirty="0"/>
          </a:p>
        </p:txBody>
      </p:sp>
    </p:spTree>
    <p:extLst>
      <p:ext uri="{BB962C8B-B14F-4D97-AF65-F5344CB8AC3E}">
        <p14:creationId xmlns:p14="http://schemas.microsoft.com/office/powerpoint/2010/main" val="37940777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616037" y="80688"/>
            <a:ext cx="5126182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Sentence</a:t>
            </a:r>
            <a:r>
              <a:rPr lang="tr-TR" sz="2400" b="1">
                <a:solidFill>
                  <a:srgbClr val="8316B5"/>
                </a:solidFill>
                <a:ea typeface="Arial" charset="0"/>
                <a:cs typeface="Arial"/>
              </a:rPr>
              <a:t> BERT - SBERT</a:t>
            </a:r>
            <a:endParaRPr lang="tr-TR" sz="24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903968-BF7A-001F-7A25-42E7B6614F25}"/>
              </a:ext>
            </a:extLst>
          </p:cNvPr>
          <p:cNvSpPr txBox="1"/>
          <p:nvPr/>
        </p:nvSpPr>
        <p:spPr>
          <a:xfrm>
            <a:off x="0" y="6523396"/>
            <a:ext cx="732783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Slide credit:</a:t>
            </a:r>
            <a:endParaRPr lang="en-TR" sz="105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AECFC1-680F-9EF4-1C16-0BCE8A1A41BC}"/>
              </a:ext>
            </a:extLst>
          </p:cNvPr>
          <p:cNvSpPr txBox="1"/>
          <p:nvPr/>
        </p:nvSpPr>
        <p:spPr>
          <a:xfrm>
            <a:off x="6907359" y="623041"/>
            <a:ext cx="5126181" cy="63401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/>
              <a:t>Pair Loss (e.g., Contrastive Loss)</a:t>
            </a: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Advantages: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  - Simplicity: 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  - Flexibility: It 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  - Data Requirements: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Challenges: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  Less Discriminative: The model might not learn to differentiate as effectively between subtly different classes or examples.</a:t>
            </a:r>
          </a:p>
          <a:p>
            <a:endParaRPr lang="en-US" sz="1400" dirty="0"/>
          </a:p>
          <a:p>
            <a:r>
              <a:rPr lang="en-US" sz="1400" b="1" dirty="0"/>
              <a:t>Triplet Loss</a:t>
            </a: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Advantages: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Fine Discrimination: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Relative Comparisons:</a:t>
            </a:r>
          </a:p>
          <a:p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Challenges: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Complexity: 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Data Preparation: It requires careful selection of triplets, which can be challenging and time-consuming.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Hard Negative Mining: Often requires a strategy to select 'hard' negatives (dissimilar examples that are not too easy to distinguish).</a:t>
            </a:r>
          </a:p>
          <a:p>
            <a:endParaRPr lang="en-US" sz="1400" dirty="0"/>
          </a:p>
          <a:p>
            <a:r>
              <a:rPr lang="en-US" sz="1400" b="1" dirty="0"/>
              <a:t> Which One to Choose?</a:t>
            </a:r>
          </a:p>
          <a:p>
            <a:r>
              <a:rPr lang="en-US" sz="1400" dirty="0"/>
              <a:t>- Task Specificity: If your task requires fine discrimination between very similar items (like in recommendation systems), triplet loss might be more beneficial. For more general tasks, pair loss could suffice.</a:t>
            </a:r>
          </a:p>
          <a:p>
            <a:r>
              <a:rPr lang="en-US" sz="1400" dirty="0"/>
              <a:t>- Data Availability and Quality</a:t>
            </a:r>
            <a:endParaRPr lang="en-TR" sz="14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5A6727F-6DEF-E10E-1834-9BC622279F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384" y="1438524"/>
            <a:ext cx="6763976" cy="4188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67772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616037" y="80688"/>
            <a:ext cx="5126182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Homework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2</a:t>
            </a:r>
            <a:endParaRPr lang="tr-TR" sz="24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903968-BF7A-001F-7A25-42E7B6614F25}"/>
              </a:ext>
            </a:extLst>
          </p:cNvPr>
          <p:cNvSpPr txBox="1"/>
          <p:nvPr/>
        </p:nvSpPr>
        <p:spPr>
          <a:xfrm>
            <a:off x="0" y="6523396"/>
            <a:ext cx="732783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Slide credit:</a:t>
            </a:r>
            <a:endParaRPr lang="en-TR" sz="105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F0F0B4-41E0-2B6B-31A8-966F952AFC23}"/>
              </a:ext>
            </a:extLst>
          </p:cNvPr>
          <p:cNvSpPr txBox="1"/>
          <p:nvPr/>
        </p:nvSpPr>
        <p:spPr>
          <a:xfrm>
            <a:off x="5277731" y="3163542"/>
            <a:ext cx="1636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R" dirty="0"/>
              <a:t>CODING TIME!!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72A6A3-60EA-BD71-848C-1E93984662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2291" y="526712"/>
            <a:ext cx="7062191" cy="612364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D960CDD-34DA-1242-6A22-48C193E1A45A}"/>
              </a:ext>
            </a:extLst>
          </p:cNvPr>
          <p:cNvSpPr txBox="1"/>
          <p:nvPr/>
        </p:nvSpPr>
        <p:spPr>
          <a:xfrm>
            <a:off x="1251548" y="1061884"/>
            <a:ext cx="1931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R" dirty="0"/>
              <a:t>50 sets of example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6A352DC-D61C-670F-3603-0AE330BB08FA}"/>
              </a:ext>
            </a:extLst>
          </p:cNvPr>
          <p:cNvGrpSpPr/>
          <p:nvPr/>
        </p:nvGrpSpPr>
        <p:grpSpPr>
          <a:xfrm>
            <a:off x="2817743" y="811018"/>
            <a:ext cx="1455840" cy="463680"/>
            <a:chOff x="2817743" y="811018"/>
            <a:chExt cx="1455840" cy="463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7D964786-3092-F9BF-7C73-902EDE9D0141}"/>
                    </a:ext>
                  </a:extLst>
                </p14:cNvPr>
                <p14:cNvContentPartPr/>
                <p14:nvPr/>
              </p14:nvContentPartPr>
              <p14:xfrm>
                <a:off x="4126703" y="1274338"/>
                <a:ext cx="146880" cy="3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7D964786-3092-F9BF-7C73-902EDE9D0141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120583" y="1268218"/>
                  <a:ext cx="15912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78CEB529-6209-5FDA-04FD-6B1758B20F6D}"/>
                    </a:ext>
                  </a:extLst>
                </p14:cNvPr>
                <p14:cNvContentPartPr/>
                <p14:nvPr/>
              </p14:nvContentPartPr>
              <p14:xfrm>
                <a:off x="4090703" y="1234018"/>
                <a:ext cx="138240" cy="61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78CEB529-6209-5FDA-04FD-6B1758B20F6D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084583" y="1227898"/>
                  <a:ext cx="150480" cy="1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437B8774-2A30-2DE4-9DA0-638C4184E217}"/>
                    </a:ext>
                  </a:extLst>
                </p14:cNvPr>
                <p14:cNvContentPartPr/>
                <p14:nvPr/>
              </p14:nvContentPartPr>
              <p14:xfrm>
                <a:off x="2817743" y="811018"/>
                <a:ext cx="1408680" cy="4330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437B8774-2A30-2DE4-9DA0-638C4184E217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811623" y="804898"/>
                  <a:ext cx="1420920" cy="44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935A7C84-7DA3-FBBA-1839-EC9DA8D18F1B}"/>
                    </a:ext>
                  </a:extLst>
                </p14:cNvPr>
                <p14:cNvContentPartPr/>
                <p14:nvPr/>
              </p14:nvContentPartPr>
              <p14:xfrm>
                <a:off x="2841863" y="1080298"/>
                <a:ext cx="276120" cy="543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935A7C84-7DA3-FBBA-1839-EC9DA8D18F1B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835743" y="1074178"/>
                  <a:ext cx="288360" cy="666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AB8AD2CB-DFD6-E68F-8841-DF842AED5DB4}"/>
              </a:ext>
            </a:extLst>
          </p:cNvPr>
          <p:cNvSpPr txBox="1"/>
          <p:nvPr/>
        </p:nvSpPr>
        <p:spPr>
          <a:xfrm>
            <a:off x="312552" y="3924586"/>
            <a:ext cx="25997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En az 8 kişi soru sorarsa ders sonuna kadar yardımcı kod da paylaşırım</a:t>
            </a:r>
            <a:endParaRPr lang="en-TR" dirty="0"/>
          </a:p>
        </p:txBody>
      </p:sp>
    </p:spTree>
    <p:extLst>
      <p:ext uri="{BB962C8B-B14F-4D97-AF65-F5344CB8AC3E}">
        <p14:creationId xmlns:p14="http://schemas.microsoft.com/office/powerpoint/2010/main" val="36845455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447233-9029-2250-5A3F-24EF54D739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3030A88-6BB0-665A-2E24-921FBCEDEEBF}"/>
              </a:ext>
            </a:extLst>
          </p:cNvPr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CC92CD-04D0-2224-E623-153527A929C2}"/>
              </a:ext>
            </a:extLst>
          </p:cNvPr>
          <p:cNvSpPr txBox="1"/>
          <p:nvPr/>
        </p:nvSpPr>
        <p:spPr>
          <a:xfrm>
            <a:off x="3616037" y="80688"/>
            <a:ext cx="5126182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Search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with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LLM’s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– a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sneak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peek</a:t>
            </a:r>
            <a:endParaRPr lang="tr-TR" sz="24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3E12396-8F00-59B6-D7A5-9706D3331C77}"/>
              </a:ext>
            </a:extLst>
          </p:cNvPr>
          <p:cNvSpPr txBox="1"/>
          <p:nvPr/>
        </p:nvSpPr>
        <p:spPr>
          <a:xfrm>
            <a:off x="0" y="6523396"/>
            <a:ext cx="732783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Slide credit:</a:t>
            </a:r>
            <a:endParaRPr lang="en-TR" sz="105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CF2A33E-80C9-30FD-F1AC-7D13D2CD4C67}"/>
              </a:ext>
            </a:extLst>
          </p:cNvPr>
          <p:cNvSpPr txBox="1"/>
          <p:nvPr/>
        </p:nvSpPr>
        <p:spPr>
          <a:xfrm>
            <a:off x="5277731" y="3163542"/>
            <a:ext cx="1636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R" dirty="0"/>
              <a:t>CODING TIME!!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79984CF-08B8-7546-C4CD-AF38E45B68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110" y="799623"/>
            <a:ext cx="10474036" cy="5850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9AA920E-6611-912F-4A43-5FA19CF964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59267"/>
            <a:ext cx="7772400" cy="6739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1917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616037" y="80688"/>
            <a:ext cx="5126182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SBERT</a:t>
            </a:r>
            <a:endParaRPr lang="tr-TR" sz="24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903968-BF7A-001F-7A25-42E7B6614F25}"/>
              </a:ext>
            </a:extLst>
          </p:cNvPr>
          <p:cNvSpPr txBox="1"/>
          <p:nvPr/>
        </p:nvSpPr>
        <p:spPr>
          <a:xfrm>
            <a:off x="0" y="6523396"/>
            <a:ext cx="732783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Slide credit:</a:t>
            </a:r>
            <a:endParaRPr lang="en-TR" sz="105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F0F0B4-41E0-2B6B-31A8-966F952AFC23}"/>
              </a:ext>
            </a:extLst>
          </p:cNvPr>
          <p:cNvSpPr txBox="1"/>
          <p:nvPr/>
        </p:nvSpPr>
        <p:spPr>
          <a:xfrm>
            <a:off x="5270014" y="2110597"/>
            <a:ext cx="1636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R" dirty="0"/>
              <a:t>CODING TIME!!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B9EBC5B-B62E-BD2E-6FCD-89DD75EB5DC2}"/>
              </a:ext>
            </a:extLst>
          </p:cNvPr>
          <p:cNvSpPr txBox="1"/>
          <p:nvPr/>
        </p:nvSpPr>
        <p:spPr>
          <a:xfrm>
            <a:off x="748145" y="3348208"/>
            <a:ext cx="11078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https://colab.research.google.com/drive/12hfBveGHRsxhPIUMmJYrll2lFU4fOX06?usp=sharing#scrollTo=4idfE76lJvXZ</a:t>
            </a:r>
            <a:r>
              <a:rPr lang="en-US" dirty="0"/>
              <a:t> </a:t>
            </a:r>
            <a:endParaRPr lang="en-T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875BB3-9C21-95EE-EC82-A115FC4FFEFA}"/>
              </a:ext>
            </a:extLst>
          </p:cNvPr>
          <p:cNvSpPr txBox="1"/>
          <p:nvPr/>
        </p:nvSpPr>
        <p:spPr>
          <a:xfrm>
            <a:off x="748145" y="2886878"/>
            <a:ext cx="44582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rgbClr val="82C6FF"/>
                </a:solidFill>
                <a:effectLst/>
                <a:latin typeface="Courier New" panose="02070309020205020404" pitchFamily="49" charset="0"/>
              </a:rPr>
              <a:t>Semantic Search in Publications</a:t>
            </a:r>
            <a:endParaRPr lang="en-US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endParaRPr lang="en-T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93D132-192F-8507-87FD-3776CC1AFD4A}"/>
              </a:ext>
            </a:extLst>
          </p:cNvPr>
          <p:cNvSpPr txBox="1"/>
          <p:nvPr/>
        </p:nvSpPr>
        <p:spPr>
          <a:xfrm>
            <a:off x="748145" y="4216822"/>
            <a:ext cx="3278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Building-movie-recommendation</a:t>
            </a:r>
            <a:endParaRPr lang="en-T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30022F-D510-791B-AC7D-4A757F2BFA64}"/>
              </a:ext>
            </a:extLst>
          </p:cNvPr>
          <p:cNvSpPr txBox="1"/>
          <p:nvPr/>
        </p:nvSpPr>
        <p:spPr>
          <a:xfrm>
            <a:off x="748145" y="4716104"/>
            <a:ext cx="10368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https://colab.research.google.com/drive/1d_cdEBb-GB0oYR2BGLqOq3SQ0mUgzUzA#scrollTo=octukYx1wHbI</a:t>
            </a:r>
            <a:r>
              <a:rPr lang="en-US" dirty="0"/>
              <a:t> </a:t>
            </a:r>
            <a:endParaRPr lang="en-TR" dirty="0"/>
          </a:p>
        </p:txBody>
      </p:sp>
    </p:spTree>
    <p:extLst>
      <p:ext uri="{BB962C8B-B14F-4D97-AF65-F5344CB8AC3E}">
        <p14:creationId xmlns:p14="http://schemas.microsoft.com/office/powerpoint/2010/main" val="8623856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616037" y="80688"/>
            <a:ext cx="5126182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Other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Tasks</a:t>
            </a:r>
            <a:endParaRPr lang="tr-TR" sz="24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903968-BF7A-001F-7A25-42E7B6614F25}"/>
              </a:ext>
            </a:extLst>
          </p:cNvPr>
          <p:cNvSpPr txBox="1"/>
          <p:nvPr/>
        </p:nvSpPr>
        <p:spPr>
          <a:xfrm>
            <a:off x="0" y="6523396"/>
            <a:ext cx="732783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Slide credit:</a:t>
            </a:r>
            <a:endParaRPr lang="en-TR" sz="105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67CC60-7A17-0073-BF74-0572D519AE19}"/>
              </a:ext>
            </a:extLst>
          </p:cNvPr>
          <p:cNvSpPr txBox="1"/>
          <p:nvPr/>
        </p:nvSpPr>
        <p:spPr>
          <a:xfrm>
            <a:off x="5140036" y="3158836"/>
            <a:ext cx="2462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https://huggingface.co/</a:t>
            </a:r>
            <a:r>
              <a:rPr lang="en-US" dirty="0"/>
              <a:t> </a:t>
            </a:r>
            <a:endParaRPr lang="en-T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74AC2A-0AFF-E58A-C0A8-95C1AF87EE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1627179"/>
            <a:ext cx="7772400" cy="3603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8002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616037" y="80688"/>
            <a:ext cx="5126182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End-To-End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NLP</a:t>
            </a:r>
            <a:endParaRPr lang="tr-TR" sz="24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903968-BF7A-001F-7A25-42E7B6614F25}"/>
              </a:ext>
            </a:extLst>
          </p:cNvPr>
          <p:cNvSpPr txBox="1"/>
          <p:nvPr/>
        </p:nvSpPr>
        <p:spPr>
          <a:xfrm>
            <a:off x="0" y="6523396"/>
            <a:ext cx="732783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Slide credit:</a:t>
            </a:r>
            <a:endParaRPr lang="en-TR" sz="105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73DB41-C11B-CAB9-B765-EB48246D5D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9913" y="1084766"/>
            <a:ext cx="10112173" cy="4688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8411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616037" y="80688"/>
            <a:ext cx="5126182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Serving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Models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in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Production</a:t>
            </a:r>
            <a:endParaRPr lang="tr-TR" sz="24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903968-BF7A-001F-7A25-42E7B6614F25}"/>
              </a:ext>
            </a:extLst>
          </p:cNvPr>
          <p:cNvSpPr txBox="1"/>
          <p:nvPr/>
        </p:nvSpPr>
        <p:spPr>
          <a:xfrm>
            <a:off x="0" y="6523396"/>
            <a:ext cx="732783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Slide credit:</a:t>
            </a:r>
            <a:endParaRPr lang="en-TR" sz="105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67CC60-7A17-0073-BF74-0572D519AE19}"/>
              </a:ext>
            </a:extLst>
          </p:cNvPr>
          <p:cNvSpPr txBox="1"/>
          <p:nvPr/>
        </p:nvSpPr>
        <p:spPr>
          <a:xfrm>
            <a:off x="5140036" y="3158836"/>
            <a:ext cx="2462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https://huggingface.co/</a:t>
            </a:r>
            <a:r>
              <a:rPr lang="en-US" dirty="0"/>
              <a:t> </a:t>
            </a:r>
            <a:endParaRPr lang="en-T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74AC2A-0AFF-E58A-C0A8-95C1AF87EE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824" y="892312"/>
            <a:ext cx="10942351" cy="507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7696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52337" y="80688"/>
            <a:ext cx="408193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Speeding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up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BERT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903968-BF7A-001F-7A25-42E7B6614F25}"/>
              </a:ext>
            </a:extLst>
          </p:cNvPr>
          <p:cNvSpPr txBox="1"/>
          <p:nvPr/>
        </p:nvSpPr>
        <p:spPr>
          <a:xfrm>
            <a:off x="0" y="6523396"/>
            <a:ext cx="732783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Slide credit:</a:t>
            </a:r>
            <a:endParaRPr lang="en-TR" sz="105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1A2E26-6582-9582-3376-21D0BCE3239D}"/>
              </a:ext>
            </a:extLst>
          </p:cNvPr>
          <p:cNvSpPr txBox="1"/>
          <p:nvPr/>
        </p:nvSpPr>
        <p:spPr>
          <a:xfrm>
            <a:off x="831272" y="906092"/>
            <a:ext cx="692727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Font typeface="+mj-lt"/>
              <a:buAutoNum type="arabicPeriod" startAt="2"/>
            </a:pPr>
            <a:r>
              <a:rPr lang="en-US" b="1" i="0" dirty="0">
                <a:solidFill>
                  <a:srgbClr val="292929"/>
                </a:solidFill>
                <a:effectLst/>
                <a:latin typeface="source-serif-pro"/>
              </a:rPr>
              <a:t>Model compression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 (usually done using quantization and/or pruning, reducing the total amount of computations keeping the architecture unchanged. OK, mostly unchanged).</a:t>
            </a:r>
          </a:p>
        </p:txBody>
      </p:sp>
      <p:pic>
        <p:nvPicPr>
          <p:cNvPr id="18434" name="Picture 2">
            <a:extLst>
              <a:ext uri="{FF2B5EF4-FFF2-40B4-BE49-F238E27FC236}">
                <a16:creationId xmlns:a16="http://schemas.microsoft.com/office/drawing/2014/main" id="{93EED1B6-4235-D7D6-5E35-4930071882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6307" y="311520"/>
            <a:ext cx="3620655" cy="2586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FEE2BE9-4C6A-1240-35B7-A6A9243B7C45}"/>
              </a:ext>
            </a:extLst>
          </p:cNvPr>
          <p:cNvSpPr txBox="1"/>
          <p:nvPr/>
        </p:nvSpPr>
        <p:spPr>
          <a:xfrm>
            <a:off x="1316182" y="2189018"/>
            <a:ext cx="2628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R" b="1" dirty="0"/>
              <a:t>Quantization and pruning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47BD67-451D-CF92-9D8A-66207DACF3CA}"/>
              </a:ext>
            </a:extLst>
          </p:cNvPr>
          <p:cNvSpPr txBox="1"/>
          <p:nvPr/>
        </p:nvSpPr>
        <p:spPr>
          <a:xfrm>
            <a:off x="1316182" y="2699081"/>
            <a:ext cx="1007307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i="0" dirty="0">
                <a:solidFill>
                  <a:srgbClr val="292929"/>
                </a:solidFill>
                <a:effectLst/>
                <a:latin typeface="source-serif-pro"/>
              </a:rPr>
              <a:t>Quantization 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decreases the numerical precision of a model’s weights.</a:t>
            </a:r>
          </a:p>
          <a:p>
            <a:pPr algn="l"/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Typically models trained using FP32 (32-bit floating point), then they can be quantized into FP16 (16-bit floating point), INT8 (8-bit integer) or even more to INT4 or INT1, so reducing the model size 2x, 4x, 8x or 32x respectively. This is called </a:t>
            </a:r>
            <a:r>
              <a:rPr lang="en-US" b="1" i="1" dirty="0">
                <a:solidFill>
                  <a:srgbClr val="292929"/>
                </a:solidFill>
                <a:effectLst/>
                <a:latin typeface="source-serif-pro"/>
              </a:rPr>
              <a:t>post-training quantization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.</a:t>
            </a:r>
          </a:p>
          <a:p>
            <a:endParaRPr lang="en-TR" dirty="0"/>
          </a:p>
        </p:txBody>
      </p:sp>
      <p:pic>
        <p:nvPicPr>
          <p:cNvPr id="18436" name="Picture 4">
            <a:extLst>
              <a:ext uri="{FF2B5EF4-FFF2-40B4-BE49-F238E27FC236}">
                <a16:creationId xmlns:a16="http://schemas.microsoft.com/office/drawing/2014/main" id="{DE573C0E-4BDA-4A86-630C-C5FD61637D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372" y="4092302"/>
            <a:ext cx="5179291" cy="2145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57F04B4-0206-0788-F8EB-31CA9C61C4C7}"/>
              </a:ext>
            </a:extLst>
          </p:cNvPr>
          <p:cNvSpPr txBox="1"/>
          <p:nvPr/>
        </p:nvSpPr>
        <p:spPr>
          <a:xfrm>
            <a:off x="2702166" y="6333137"/>
            <a:ext cx="6092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5"/>
              </a:rPr>
              <a:t>https://medium.com/kariyertech/lightweight-ai-38b9c0ab05c3</a:t>
            </a:r>
            <a:r>
              <a:rPr lang="en-US" dirty="0"/>
              <a:t> </a:t>
            </a:r>
            <a:endParaRPr lang="en-TR" dirty="0"/>
          </a:p>
        </p:txBody>
      </p:sp>
      <p:pic>
        <p:nvPicPr>
          <p:cNvPr id="18438" name="Picture 6">
            <a:extLst>
              <a:ext uri="{FF2B5EF4-FFF2-40B4-BE49-F238E27FC236}">
                <a16:creationId xmlns:a16="http://schemas.microsoft.com/office/drawing/2014/main" id="{5CFCD800-D7D5-783A-743B-969CC6215F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7973" y="5309989"/>
            <a:ext cx="6092630" cy="400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91111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21BFCB-1F7F-6886-3B7D-8674766487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72438E-B00C-55FA-644A-01C124F6E4AB}"/>
              </a:ext>
            </a:extLst>
          </p:cNvPr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F93CA0-A941-44CC-3229-6A3C05F8DE6A}"/>
              </a:ext>
            </a:extLst>
          </p:cNvPr>
          <p:cNvSpPr txBox="1"/>
          <p:nvPr/>
        </p:nvSpPr>
        <p:spPr>
          <a:xfrm>
            <a:off x="3616037" y="80688"/>
            <a:ext cx="5126182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Serving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Models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in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Production</a:t>
            </a:r>
            <a:endParaRPr lang="tr-TR" sz="24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FC1C668-1B9B-34F8-C904-E4FC6DCE036B}"/>
              </a:ext>
            </a:extLst>
          </p:cNvPr>
          <p:cNvSpPr txBox="1"/>
          <p:nvPr/>
        </p:nvSpPr>
        <p:spPr>
          <a:xfrm>
            <a:off x="0" y="6523396"/>
            <a:ext cx="732783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Slide credit:</a:t>
            </a:r>
            <a:endParaRPr lang="en-TR" sz="1050" dirty="0"/>
          </a:p>
        </p:txBody>
      </p:sp>
      <p:pic>
        <p:nvPicPr>
          <p:cNvPr id="2050" name="Picture 2" descr="The basics of MLflow tracking.">
            <a:extLst>
              <a:ext uri="{FF2B5EF4-FFF2-40B4-BE49-F238E27FC236}">
                <a16:creationId xmlns:a16="http://schemas.microsoft.com/office/drawing/2014/main" id="{B9B0E545-4636-BF94-8646-8D61ABD9FD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16013"/>
            <a:ext cx="12192000" cy="4625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5D97E65-E4E9-B960-3800-62A10D242572}"/>
              </a:ext>
            </a:extLst>
          </p:cNvPr>
          <p:cNvSpPr txBox="1"/>
          <p:nvPr/>
        </p:nvSpPr>
        <p:spPr>
          <a:xfrm>
            <a:off x="3040283" y="5741987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TR" dirty="0">
                <a:hlinkClick r:id="rId4"/>
              </a:rPr>
              <a:t>https://mlflow.org/docs/latest/getting-started/intro-quickstart/index.html</a:t>
            </a:r>
            <a:r>
              <a:rPr lang="en-T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20573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2F0C39-38B3-2A62-F7D3-0F4E81F1CD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7FF140E-8EFA-1CBB-13EA-73F9B34FAA2B}"/>
              </a:ext>
            </a:extLst>
          </p:cNvPr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13B74E5-0E6F-A81B-7FD0-38DAC65EBA9B}"/>
              </a:ext>
            </a:extLst>
          </p:cNvPr>
          <p:cNvSpPr txBox="1"/>
          <p:nvPr/>
        </p:nvSpPr>
        <p:spPr>
          <a:xfrm>
            <a:off x="3616037" y="80688"/>
            <a:ext cx="5126182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Serving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Models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in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Production</a:t>
            </a:r>
            <a:endParaRPr lang="tr-TR" sz="24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F7B8A29-2A53-E106-F72E-F7E88A41DF93}"/>
              </a:ext>
            </a:extLst>
          </p:cNvPr>
          <p:cNvSpPr txBox="1"/>
          <p:nvPr/>
        </p:nvSpPr>
        <p:spPr>
          <a:xfrm>
            <a:off x="0" y="6523396"/>
            <a:ext cx="732783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Slide credit:</a:t>
            </a:r>
            <a:endParaRPr lang="en-TR" sz="1050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A74EAD35-3521-94C8-C1D8-BB5B367008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288" y="0"/>
            <a:ext cx="98774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84025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616037" y="80688"/>
            <a:ext cx="5126182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Serving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Models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in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Production</a:t>
            </a:r>
            <a:endParaRPr lang="tr-TR" sz="24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903968-BF7A-001F-7A25-42E7B6614F25}"/>
              </a:ext>
            </a:extLst>
          </p:cNvPr>
          <p:cNvSpPr txBox="1"/>
          <p:nvPr/>
        </p:nvSpPr>
        <p:spPr>
          <a:xfrm>
            <a:off x="0" y="6523396"/>
            <a:ext cx="732783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Slide credit: https://</a:t>
            </a:r>
            <a:r>
              <a:rPr lang="en-US" sz="1050" dirty="0" err="1"/>
              <a:t>learning.oreilly.com</a:t>
            </a:r>
            <a:r>
              <a:rPr lang="en-US" sz="1050" dirty="0"/>
              <a:t>/videos/introduction-to-transformer/9780137923717/9780137923717-TMN1_01_13_01/</a:t>
            </a:r>
            <a:endParaRPr lang="en-TR" sz="105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BC2816-6266-DE82-BF37-6873E8F687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928" y="1125110"/>
            <a:ext cx="9938144" cy="4607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5806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616037" y="80688"/>
            <a:ext cx="5126182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Types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of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Dript</a:t>
            </a:r>
            <a:endParaRPr lang="tr-TR" sz="24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903968-BF7A-001F-7A25-42E7B6614F25}"/>
              </a:ext>
            </a:extLst>
          </p:cNvPr>
          <p:cNvSpPr txBox="1"/>
          <p:nvPr/>
        </p:nvSpPr>
        <p:spPr>
          <a:xfrm>
            <a:off x="0" y="6523396"/>
            <a:ext cx="732783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Slide credit:</a:t>
            </a:r>
            <a:endParaRPr lang="en-TR" sz="105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4C71F68-A050-C9CB-AEAF-D5825BDF26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882" y="983213"/>
            <a:ext cx="10550236" cy="4891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6568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616037" y="80688"/>
            <a:ext cx="5126182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Detecting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Drift</a:t>
            </a:r>
            <a:endParaRPr lang="tr-TR" sz="24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903968-BF7A-001F-7A25-42E7B6614F25}"/>
              </a:ext>
            </a:extLst>
          </p:cNvPr>
          <p:cNvSpPr txBox="1"/>
          <p:nvPr/>
        </p:nvSpPr>
        <p:spPr>
          <a:xfrm>
            <a:off x="0" y="6523396"/>
            <a:ext cx="732783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Slide credit:</a:t>
            </a:r>
            <a:endParaRPr lang="en-TR" sz="105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22DD6B-5108-6603-8D29-83F499A655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928" y="1125110"/>
            <a:ext cx="9938144" cy="4607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8562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616037" y="80688"/>
            <a:ext cx="5126182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Handling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Drift</a:t>
            </a:r>
            <a:endParaRPr lang="tr-TR" sz="24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903968-BF7A-001F-7A25-42E7B6614F25}"/>
              </a:ext>
            </a:extLst>
          </p:cNvPr>
          <p:cNvSpPr txBox="1"/>
          <p:nvPr/>
        </p:nvSpPr>
        <p:spPr>
          <a:xfrm>
            <a:off x="0" y="6523396"/>
            <a:ext cx="732783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Slide credit:</a:t>
            </a:r>
            <a:endParaRPr lang="en-TR" sz="105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55FDAA2-CFB0-1D97-F385-5A1DE3F0F5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130" y="2037987"/>
            <a:ext cx="10645739" cy="2782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2310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616037" y="80688"/>
            <a:ext cx="5126182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Handling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Drift</a:t>
            </a:r>
            <a:endParaRPr lang="tr-TR" sz="24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903968-BF7A-001F-7A25-42E7B6614F25}"/>
              </a:ext>
            </a:extLst>
          </p:cNvPr>
          <p:cNvSpPr txBox="1"/>
          <p:nvPr/>
        </p:nvSpPr>
        <p:spPr>
          <a:xfrm>
            <a:off x="0" y="6523396"/>
            <a:ext cx="732783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Slide credit:</a:t>
            </a:r>
            <a:endParaRPr lang="en-TR" sz="105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2FA971-C421-C9E6-4175-48DCD2A743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5461" y="1319623"/>
            <a:ext cx="9861077" cy="421875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C3DE69E-7862-2724-C96A-2EFD87DB282F}"/>
              </a:ext>
            </a:extLst>
          </p:cNvPr>
          <p:cNvSpPr txBox="1"/>
          <p:nvPr/>
        </p:nvSpPr>
        <p:spPr>
          <a:xfrm>
            <a:off x="9171709" y="5818909"/>
            <a:ext cx="1564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R" dirty="0"/>
              <a:t>Like finetuning</a:t>
            </a:r>
          </a:p>
        </p:txBody>
      </p:sp>
    </p:spTree>
    <p:extLst>
      <p:ext uri="{BB962C8B-B14F-4D97-AF65-F5344CB8AC3E}">
        <p14:creationId xmlns:p14="http://schemas.microsoft.com/office/powerpoint/2010/main" val="280800696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616037" y="80688"/>
            <a:ext cx="5126182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Serving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Models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in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Production</a:t>
            </a:r>
            <a:endParaRPr lang="tr-TR" sz="24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903968-BF7A-001F-7A25-42E7B6614F25}"/>
              </a:ext>
            </a:extLst>
          </p:cNvPr>
          <p:cNvSpPr txBox="1"/>
          <p:nvPr/>
        </p:nvSpPr>
        <p:spPr>
          <a:xfrm>
            <a:off x="0" y="6523396"/>
            <a:ext cx="732783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Slide credit:</a:t>
            </a:r>
            <a:endParaRPr lang="en-TR" sz="105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7ABEA1-8AAC-8D16-72ED-47380DDBD1DB}"/>
              </a:ext>
            </a:extLst>
          </p:cNvPr>
          <p:cNvSpPr txBox="1"/>
          <p:nvPr/>
        </p:nvSpPr>
        <p:spPr>
          <a:xfrm>
            <a:off x="3040283" y="2286288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TR" dirty="0">
                <a:hlinkClick r:id="rId3"/>
              </a:rPr>
              <a:t>https://wandb.ai/kemalcankara/huggingface?workspace=user-kemalcankara</a:t>
            </a:r>
            <a:r>
              <a:rPr lang="en-TR" dirty="0"/>
              <a:t>  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123FB4-7405-5BE1-AABE-36D2DD58D4A9}"/>
              </a:ext>
            </a:extLst>
          </p:cNvPr>
          <p:cNvSpPr txBox="1"/>
          <p:nvPr/>
        </p:nvSpPr>
        <p:spPr>
          <a:xfrm>
            <a:off x="4653210" y="3244334"/>
            <a:ext cx="3798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R" dirty="0"/>
              <a:t>Coding TIME!! </a:t>
            </a:r>
            <a:r>
              <a:rPr lang="en-US" dirty="0"/>
              <a:t>F</a:t>
            </a:r>
            <a:r>
              <a:rPr lang="en-TR" dirty="0"/>
              <a:t>or Deploying -&gt; app.py</a:t>
            </a:r>
          </a:p>
        </p:txBody>
      </p:sp>
    </p:spTree>
    <p:extLst>
      <p:ext uri="{BB962C8B-B14F-4D97-AF65-F5344CB8AC3E}">
        <p14:creationId xmlns:p14="http://schemas.microsoft.com/office/powerpoint/2010/main" val="285976549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9001DBC-1578-DF0B-AB71-4CEAE799AA97}"/>
              </a:ext>
            </a:extLst>
          </p:cNvPr>
          <p:cNvSpPr/>
          <p:nvPr/>
        </p:nvSpPr>
        <p:spPr>
          <a:xfrm>
            <a:off x="10093109" y="5947735"/>
            <a:ext cx="2098891" cy="9102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5A24C2-2C33-404B-910C-4CAC5EAC56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1934"/>
            <a:ext cx="10515600" cy="769441"/>
          </a:xfrm>
        </p:spPr>
        <p:txBody>
          <a:bodyPr/>
          <a:lstStyle/>
          <a:p>
            <a:r>
              <a:rPr lang="en-US" err="1"/>
              <a:t>Kelime</a:t>
            </a:r>
            <a:r>
              <a:rPr lang="en-US"/>
              <a:t> </a:t>
            </a:r>
            <a:r>
              <a:rPr lang="en-US" err="1"/>
              <a:t>Vektör</a:t>
            </a:r>
            <a:r>
              <a:rPr lang="en-US"/>
              <a:t> </a:t>
            </a:r>
            <a:r>
              <a:rPr lang="en-US" err="1"/>
              <a:t>Algoritmaları</a:t>
            </a:r>
            <a:r>
              <a:rPr lang="en-US"/>
              <a:t> </a:t>
            </a:r>
            <a:r>
              <a:rPr lang="en-US" err="1"/>
              <a:t>Tabanlı</a:t>
            </a:r>
            <a:r>
              <a:rPr lang="en-US"/>
              <a:t> </a:t>
            </a:r>
            <a:r>
              <a:rPr lang="en-US" err="1"/>
              <a:t>Kümeler</a:t>
            </a:r>
            <a:r>
              <a:rPr lang="en-US"/>
              <a:t> </a:t>
            </a:r>
            <a:r>
              <a:rPr lang="en-US" err="1"/>
              <a:t>ile</a:t>
            </a:r>
            <a:r>
              <a:rPr lang="en-US"/>
              <a:t> </a:t>
            </a:r>
            <a:r>
              <a:rPr lang="en-US" err="1"/>
              <a:t>Arama</a:t>
            </a:r>
            <a:r>
              <a:rPr lang="en-US"/>
              <a:t> </a:t>
            </a:r>
            <a:r>
              <a:rPr lang="en-US" err="1"/>
              <a:t>Sonuçları</a:t>
            </a:r>
            <a:r>
              <a:rPr lang="en-US"/>
              <a:t> </a:t>
            </a:r>
            <a:r>
              <a:rPr lang="en-US" err="1"/>
              <a:t>Uygunluğu</a:t>
            </a:r>
            <a:r>
              <a:rPr lang="en-US"/>
              <a:t> </a:t>
            </a:r>
            <a:r>
              <a:rPr lang="en-US" err="1"/>
              <a:t>Geliştirme</a:t>
            </a:r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C215841-C924-46E8-AB38-327FBE37DDCC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265"/>
          <a:stretch/>
        </p:blipFill>
        <p:spPr>
          <a:xfrm>
            <a:off x="223617" y="4797356"/>
            <a:ext cx="5647515" cy="162504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5792F7E-63EC-4272-8E2D-D09FFC6AB93F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7687" y="1193816"/>
            <a:ext cx="4042304" cy="2848992"/>
          </a:xfrm>
          <a:prstGeom prst="rect">
            <a:avLst/>
          </a:prstGeom>
        </p:spPr>
      </p:pic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2E247062-071B-497D-9442-BE1EA729CA22}"/>
              </a:ext>
            </a:extLst>
          </p:cNvPr>
          <p:cNvGraphicFramePr>
            <a:graphicFrameLocks noGrp="1"/>
          </p:cNvGraphicFramePr>
          <p:nvPr/>
        </p:nvGraphicFramePr>
        <p:xfrm>
          <a:off x="6633462" y="4863942"/>
          <a:ext cx="4770755" cy="1885257"/>
        </p:xfrm>
        <a:graphic>
          <a:graphicData uri="http://schemas.openxmlformats.org/drawingml/2006/table">
            <a:tbl>
              <a:tblPr firstRow="1" firstCol="1" bandRow="1"/>
              <a:tblGrid>
                <a:gridCol w="1398905">
                  <a:extLst>
                    <a:ext uri="{9D8B030D-6E8A-4147-A177-3AD203B41FA5}">
                      <a16:colId xmlns:a16="http://schemas.microsoft.com/office/drawing/2014/main" val="161751986"/>
                    </a:ext>
                  </a:extLst>
                </a:gridCol>
                <a:gridCol w="1571625">
                  <a:extLst>
                    <a:ext uri="{9D8B030D-6E8A-4147-A177-3AD203B41FA5}">
                      <a16:colId xmlns:a16="http://schemas.microsoft.com/office/drawing/2014/main" val="3856185619"/>
                    </a:ext>
                  </a:extLst>
                </a:gridCol>
                <a:gridCol w="1800225">
                  <a:extLst>
                    <a:ext uri="{9D8B030D-6E8A-4147-A177-3AD203B41FA5}">
                      <a16:colId xmlns:a16="http://schemas.microsoft.com/office/drawing/2014/main" val="3253071570"/>
                    </a:ext>
                  </a:extLst>
                </a:gridCol>
              </a:tblGrid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r-TR" sz="1100" cap="all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r-TR" sz="1100">
                          <a:effectLst/>
                        </a:rPr>
                        <a:t>Current Query Results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r-TR" sz="1100">
                          <a:effectLst/>
                        </a:rPr>
                        <a:t>Improved Query Results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6770497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r-TR" sz="1100">
                          <a:effectLst/>
                        </a:rPr>
                        <a:t>Bilgi İşlem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r-TR" sz="1100">
                          <a:effectLst/>
                        </a:rPr>
                        <a:t>0.975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r-TR" sz="1100">
                          <a:effectLst/>
                        </a:rPr>
                        <a:t>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6302742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r-TR" sz="1100">
                          <a:effectLst/>
                        </a:rPr>
                        <a:t>İnşaat Mühendisi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r-TR" sz="1100">
                          <a:effectLst/>
                        </a:rPr>
                        <a:t>0.925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r-TR" sz="1100">
                          <a:effectLst/>
                        </a:rPr>
                        <a:t>0.975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1486485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r-TR" sz="1100">
                          <a:effectLst/>
                        </a:rPr>
                        <a:t>İç Mimar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r-TR" sz="1100">
                          <a:effectLst/>
                        </a:rPr>
                        <a:t>0.872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r-TR" sz="1100">
                          <a:effectLst/>
                        </a:rPr>
                        <a:t>0.925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6650564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r-TR" sz="1100">
                          <a:effectLst/>
                        </a:rPr>
                        <a:t>Laboratuvar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r-TR" sz="1100">
                          <a:effectLst/>
                        </a:rPr>
                        <a:t>0.75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r-TR" sz="1100">
                          <a:effectLst/>
                        </a:rPr>
                        <a:t>0.925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6032708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r-TR" sz="1100">
                          <a:effectLst/>
                        </a:rPr>
                        <a:t>Çevre Mühendisi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r-TR" sz="1100">
                          <a:effectLst/>
                        </a:rPr>
                        <a:t>0.75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r-TR" sz="1100">
                          <a:effectLst/>
                        </a:rPr>
                        <a:t>0.818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2602057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r-TR" sz="1100">
                          <a:effectLst/>
                        </a:rPr>
                        <a:t>Makam Şoförü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r-TR" sz="1100">
                          <a:effectLst/>
                        </a:rPr>
                        <a:t>0.6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r-TR" sz="1100">
                          <a:effectLst/>
                        </a:rPr>
                        <a:t>0.925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6933209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r-TR" sz="1100">
                          <a:effectLst/>
                        </a:rPr>
                        <a:t>Mechanical Engineer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r-TR" sz="1100">
                          <a:effectLst/>
                        </a:rPr>
                        <a:t>0.375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r-TR" sz="1100">
                          <a:effectLst/>
                        </a:rPr>
                        <a:t>0.925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4688133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r-TR" sz="1100">
                          <a:effectLst/>
                        </a:rPr>
                        <a:t>Tekstil Mühendisi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r-TR" sz="1100">
                          <a:effectLst/>
                        </a:rPr>
                        <a:t>0.575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r-TR" sz="1100">
                          <a:effectLst/>
                        </a:rPr>
                        <a:t>0.657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0362433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r-TR" sz="1100">
                          <a:effectLst/>
                        </a:rPr>
                        <a:t>Veri Bilimi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r-TR" sz="1100">
                          <a:effectLst/>
                        </a:rPr>
                        <a:t>0.225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r-TR" sz="1100">
                          <a:effectLst/>
                        </a:rPr>
                        <a:t>0.666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5743441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r-TR" sz="1100">
                          <a:effectLst/>
                        </a:rPr>
                        <a:t>Türk Hava Yolları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r-TR" sz="1100">
                          <a:effectLst/>
                        </a:rPr>
                        <a:t>0.125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r-TR" sz="1100">
                          <a:effectLst/>
                        </a:rPr>
                        <a:t>0.75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42927"/>
                  </a:ext>
                </a:extLst>
              </a:tr>
            </a:tbl>
          </a:graphicData>
        </a:graphic>
      </p:graphicFrame>
      <p:sp>
        <p:nvSpPr>
          <p:cNvPr id="12" name="Oval 11">
            <a:extLst>
              <a:ext uri="{FF2B5EF4-FFF2-40B4-BE49-F238E27FC236}">
                <a16:creationId xmlns:a16="http://schemas.microsoft.com/office/drawing/2014/main" id="{24FF20FD-B6A2-41FC-8CFD-3309B8C973E9}"/>
              </a:ext>
            </a:extLst>
          </p:cNvPr>
          <p:cNvSpPr/>
          <p:nvPr/>
        </p:nvSpPr>
        <p:spPr>
          <a:xfrm>
            <a:off x="6329939" y="4298229"/>
            <a:ext cx="461640" cy="463734"/>
          </a:xfrm>
          <a:prstGeom prst="ellipse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4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3F0E521-9115-440F-BE77-03C240594970}"/>
              </a:ext>
            </a:extLst>
          </p:cNvPr>
          <p:cNvSpPr/>
          <p:nvPr/>
        </p:nvSpPr>
        <p:spPr>
          <a:xfrm>
            <a:off x="127121" y="730027"/>
            <a:ext cx="461640" cy="463734"/>
          </a:xfrm>
          <a:prstGeom prst="ellipse">
            <a:avLst/>
          </a:prstGeom>
          <a:solidFill>
            <a:srgbClr val="8316B5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E066FBB-E24C-4DD9-8D0A-F64580189AB9}"/>
              </a:ext>
            </a:extLst>
          </p:cNvPr>
          <p:cNvSpPr/>
          <p:nvPr/>
        </p:nvSpPr>
        <p:spPr>
          <a:xfrm>
            <a:off x="6309568" y="628103"/>
            <a:ext cx="461640" cy="463734"/>
          </a:xfrm>
          <a:prstGeom prst="ellipse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3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0D90664-66E9-4F99-ACC4-F359B03CF3B1}"/>
              </a:ext>
            </a:extLst>
          </p:cNvPr>
          <p:cNvSpPr/>
          <p:nvPr/>
        </p:nvSpPr>
        <p:spPr>
          <a:xfrm>
            <a:off x="259590" y="4231100"/>
            <a:ext cx="461640" cy="463734"/>
          </a:xfrm>
          <a:prstGeom prst="ellipse">
            <a:avLst/>
          </a:prstGeom>
          <a:gradFill rotWithShape="1">
            <a:gsLst>
              <a:gs pos="0">
                <a:srgbClr val="F79646">
                  <a:tint val="50000"/>
                  <a:satMod val="300000"/>
                </a:srgbClr>
              </a:gs>
              <a:gs pos="35000">
                <a:srgbClr val="F79646">
                  <a:tint val="37000"/>
                  <a:satMod val="300000"/>
                </a:srgbClr>
              </a:gs>
              <a:gs pos="100000">
                <a:srgbClr val="F7964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F7964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05B745E-B34C-45DF-BE00-D40906DB5F9E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993922" y="1348418"/>
            <a:ext cx="3349270" cy="220211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85F7D46-C735-4910-9F5D-0D76CCF07672}"/>
              </a:ext>
            </a:extLst>
          </p:cNvPr>
          <p:cNvSpPr txBox="1"/>
          <p:nvPr/>
        </p:nvSpPr>
        <p:spPr>
          <a:xfrm>
            <a:off x="685257" y="701318"/>
            <a:ext cx="4062202" cy="492443"/>
          </a:xfrm>
          <a:prstGeom prst="rect">
            <a:avLst/>
          </a:prstGeom>
          <a:solidFill>
            <a:srgbClr val="8316B5">
              <a:alpha val="49804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tr-TR" sz="1300" b="1"/>
              <a:t>Kelime vektörlerinin oluşturulması – 770k ilan dökümanı için. Örnek, «machine learning» yakınlıkları</a:t>
            </a:r>
            <a:endParaRPr lang="en-US" sz="1300" b="1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49A8647-FDE8-40BD-AEB0-57268186A42E}"/>
              </a:ext>
            </a:extLst>
          </p:cNvPr>
          <p:cNvSpPr txBox="1"/>
          <p:nvPr/>
        </p:nvSpPr>
        <p:spPr>
          <a:xfrm>
            <a:off x="838200" y="4300679"/>
            <a:ext cx="2866584" cy="323165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tr-TR" sz="1500" b="1"/>
              <a:t>Vektörlerin kümelenmesi</a:t>
            </a:r>
            <a:endParaRPr lang="en-US" sz="1500" b="1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98F3749-7831-4F4D-A5EA-3C5A1F679730}"/>
              </a:ext>
            </a:extLst>
          </p:cNvPr>
          <p:cNvSpPr txBox="1"/>
          <p:nvPr/>
        </p:nvSpPr>
        <p:spPr>
          <a:xfrm>
            <a:off x="6915993" y="598360"/>
            <a:ext cx="4062202" cy="523220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tr-TR" sz="1400" b="1"/>
              <a:t>Machine learning araması için ilan sonuçları. Sağ taraf yeni model, sol güncel sonuçlar</a:t>
            </a:r>
            <a:endParaRPr lang="en-US" sz="1400" b="1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2252C4C-F682-482B-BE99-0B5D6AC90B07}"/>
              </a:ext>
            </a:extLst>
          </p:cNvPr>
          <p:cNvSpPr txBox="1"/>
          <p:nvPr/>
        </p:nvSpPr>
        <p:spPr>
          <a:xfrm>
            <a:off x="6915993" y="4376207"/>
            <a:ext cx="4062202" cy="307777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tr-TR" sz="1400" b="1"/>
              <a:t>İlk 10 sonuç uygun/değil olarak ortalama başarısı </a:t>
            </a:r>
            <a:endParaRPr lang="en-US" sz="1400" b="1"/>
          </a:p>
        </p:txBody>
      </p:sp>
    </p:spTree>
    <p:extLst>
      <p:ext uri="{BB962C8B-B14F-4D97-AF65-F5344CB8AC3E}">
        <p14:creationId xmlns:p14="http://schemas.microsoft.com/office/powerpoint/2010/main" val="22488575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52337" y="80688"/>
            <a:ext cx="408193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Speeding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up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BERT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903968-BF7A-001F-7A25-42E7B6614F25}"/>
              </a:ext>
            </a:extLst>
          </p:cNvPr>
          <p:cNvSpPr txBox="1"/>
          <p:nvPr/>
        </p:nvSpPr>
        <p:spPr>
          <a:xfrm>
            <a:off x="0" y="6523396"/>
            <a:ext cx="732783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Slide credit:</a:t>
            </a:r>
            <a:endParaRPr lang="en-TR" sz="105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A1CAF0-8311-A23A-55FB-27B5A4DDD13A}"/>
              </a:ext>
            </a:extLst>
          </p:cNvPr>
          <p:cNvSpPr txBox="1"/>
          <p:nvPr/>
        </p:nvSpPr>
        <p:spPr>
          <a:xfrm>
            <a:off x="789709" y="1069263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+mj-lt"/>
              <a:buAutoNum type="arabicPeriod"/>
            </a:pPr>
            <a:endParaRPr lang="en-US" b="0" i="0" dirty="0">
              <a:solidFill>
                <a:srgbClr val="292929"/>
              </a:solidFill>
              <a:effectLst/>
              <a:latin typeface="source-serif-pro"/>
            </a:endParaRPr>
          </a:p>
          <a:p>
            <a:pPr marL="342900" indent="-342900" algn="l">
              <a:buFont typeface="+mj-lt"/>
              <a:buAutoNum type="arabicPeriod" startAt="3"/>
            </a:pPr>
            <a:r>
              <a:rPr lang="en-US" b="1" i="0" dirty="0">
                <a:solidFill>
                  <a:srgbClr val="292929"/>
                </a:solidFill>
                <a:effectLst/>
                <a:latin typeface="source-serif-pro"/>
              </a:rPr>
              <a:t>Model distillation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 (train a smaller model that will replicate the behavior of the original model)</a:t>
            </a:r>
          </a:p>
        </p:txBody>
      </p:sp>
      <p:pic>
        <p:nvPicPr>
          <p:cNvPr id="19458" name="Picture 2">
            <a:extLst>
              <a:ext uri="{FF2B5EF4-FFF2-40B4-BE49-F238E27FC236}">
                <a16:creationId xmlns:a16="http://schemas.microsoft.com/office/drawing/2014/main" id="{F5FE2EA1-44FF-771E-D2AB-D6C54FCBC5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0073" y="667067"/>
            <a:ext cx="3937000" cy="2952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D24FC76-FC3E-304C-9CC2-05FF2FDE0378}"/>
              </a:ext>
            </a:extLst>
          </p:cNvPr>
          <p:cNvSpPr txBox="1"/>
          <p:nvPr/>
        </p:nvSpPr>
        <p:spPr>
          <a:xfrm>
            <a:off x="824228" y="2221208"/>
            <a:ext cx="6096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Another interesting model compression method is distillation — a technique that transfers the knowledge of a large “teacher” network to a smaller “student” network. The “student” network is trained to mimic the behaviors of the “teacher” network.</a:t>
            </a:r>
            <a:endParaRPr lang="en-TR" dirty="0"/>
          </a:p>
        </p:txBody>
      </p:sp>
      <p:pic>
        <p:nvPicPr>
          <p:cNvPr id="1026" name="Picture 2" descr="Understanding Step-by-Step Distillation LLM Process">
            <a:extLst>
              <a:ext uri="{FF2B5EF4-FFF2-40B4-BE49-F238E27FC236}">
                <a16:creationId xmlns:a16="http://schemas.microsoft.com/office/drawing/2014/main" id="{C6DF6FA6-B13C-0769-0767-F12B7B3C24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778" y="3619817"/>
            <a:ext cx="5175814" cy="3104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45273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616037" y="80688"/>
            <a:ext cx="5126182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NER (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Named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Entity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Recognation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–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Token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Classification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- Varlık İsmi Tanıma)</a:t>
            </a:r>
            <a:endParaRPr lang="tr-TR" sz="24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903968-BF7A-001F-7A25-42E7B6614F25}"/>
              </a:ext>
            </a:extLst>
          </p:cNvPr>
          <p:cNvSpPr txBox="1"/>
          <p:nvPr/>
        </p:nvSpPr>
        <p:spPr>
          <a:xfrm>
            <a:off x="0" y="6523396"/>
            <a:ext cx="732783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Slide credit:</a:t>
            </a:r>
            <a:endParaRPr lang="en-TR" sz="105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C5B19F-BF7E-2C07-E100-8B44922752AD}"/>
              </a:ext>
            </a:extLst>
          </p:cNvPr>
          <p:cNvSpPr txBox="1"/>
          <p:nvPr/>
        </p:nvSpPr>
        <p:spPr>
          <a:xfrm>
            <a:off x="637310" y="1917047"/>
            <a:ext cx="105156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NER is a subtask of Natural Language Processing (NLP) that aims to identify and classify named entities in text.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Named entities refer to specific objects, locations, organizations, names of people, dates, and other proper nouns.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NER plays a crucial role in various applications, such as information extraction, question answering, and sentiment analysis.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TR" dirty="0"/>
          </a:p>
        </p:txBody>
      </p:sp>
      <p:pic>
        <p:nvPicPr>
          <p:cNvPr id="1026" name="Picture 2" descr="Guide to Named Entity Recognition_1_11zon.webp">
            <a:extLst>
              <a:ext uri="{FF2B5EF4-FFF2-40B4-BE49-F238E27FC236}">
                <a16:creationId xmlns:a16="http://schemas.microsoft.com/office/drawing/2014/main" id="{6BCE0BA5-98C0-A1C2-DB9D-9611DC29EF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8455" y="4203862"/>
            <a:ext cx="6733309" cy="1582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D188299-B962-2507-46ED-CEECAA6733ED}"/>
              </a:ext>
            </a:extLst>
          </p:cNvPr>
          <p:cNvSpPr txBox="1"/>
          <p:nvPr/>
        </p:nvSpPr>
        <p:spPr>
          <a:xfrm>
            <a:off x="3122979" y="5600066"/>
            <a:ext cx="6096000" cy="92333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212121"/>
                </a:solidFill>
                <a:effectLst/>
                <a:latin typeface="Gordita"/>
              </a:rPr>
              <a:t>In simpler words, if your task is to find out ‘where’, ‘what’, ‘who’, ‘when’ from a sentence, NER is the solution you should opt for.</a:t>
            </a:r>
            <a:endParaRPr lang="en-TR" dirty="0"/>
          </a:p>
        </p:txBody>
      </p:sp>
    </p:spTree>
    <p:extLst>
      <p:ext uri="{BB962C8B-B14F-4D97-AF65-F5344CB8AC3E}">
        <p14:creationId xmlns:p14="http://schemas.microsoft.com/office/powerpoint/2010/main" val="33360903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616037" y="80688"/>
            <a:ext cx="5126182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NER (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Named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Entity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Recognation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– Varlık İsmi Tanıma)</a:t>
            </a:r>
            <a:endParaRPr lang="tr-TR" sz="24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903968-BF7A-001F-7A25-42E7B6614F25}"/>
              </a:ext>
            </a:extLst>
          </p:cNvPr>
          <p:cNvSpPr txBox="1"/>
          <p:nvPr/>
        </p:nvSpPr>
        <p:spPr>
          <a:xfrm>
            <a:off x="0" y="6523396"/>
            <a:ext cx="732783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Slide credit:</a:t>
            </a:r>
            <a:endParaRPr lang="en-TR" sz="105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B61881-2E60-40CB-A9B1-BFC43D3B6987}"/>
              </a:ext>
            </a:extLst>
          </p:cNvPr>
          <p:cNvSpPr txBox="1"/>
          <p:nvPr/>
        </p:nvSpPr>
        <p:spPr>
          <a:xfrm>
            <a:off x="138545" y="992373"/>
            <a:ext cx="6192982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Rule-based approach: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Uses predefined rules and patterns to identify named entities based on grammar, capitalization, or specific keywords.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Requires manual effort to define rules and may lack generalization.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Statistical/Machine Learning approach: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Utilizes machine learning algorithms to learn patterns and features from labeled training data.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Common techniques include Hidden Markov Models (HMM), Conditional Random Fields (CRF), and Recurrent Neural Networks (RNN).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Requires annotated training data but offers more flexibility and generalization.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Deep learning-based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12121"/>
                </a:solidFill>
                <a:latin typeface="Gordita"/>
              </a:rPr>
              <a:t>M</a:t>
            </a:r>
            <a:r>
              <a:rPr lang="en-US" b="0" i="0" dirty="0">
                <a:solidFill>
                  <a:srgbClr val="212121"/>
                </a:solidFill>
                <a:effectLst/>
                <a:latin typeface="Gordita"/>
              </a:rPr>
              <a:t>ore accurate because it is capable of assembling words, enabling it to understand the semantic and syntactic relationship between various words better.</a:t>
            </a:r>
            <a:br>
              <a:rPr lang="en-US" dirty="0"/>
            </a:br>
            <a:endParaRPr lang="en-US" dirty="0"/>
          </a:p>
        </p:txBody>
      </p:sp>
      <p:pic>
        <p:nvPicPr>
          <p:cNvPr id="2050" name="Picture 2" descr="How Named Entity Recognition works_2_11zon.webp">
            <a:extLst>
              <a:ext uri="{FF2B5EF4-FFF2-40B4-BE49-F238E27FC236}">
                <a16:creationId xmlns:a16="http://schemas.microsoft.com/office/drawing/2014/main" id="{7BBD572C-1CE0-2444-D85A-2480C5F6A7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0964" y="1203965"/>
            <a:ext cx="5126181" cy="4970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93759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616037" y="80688"/>
            <a:ext cx="5126182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NER (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Named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Entity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Recognation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– Varlık İsmi Tanıma)</a:t>
            </a:r>
            <a:endParaRPr lang="tr-TR" sz="24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903968-BF7A-001F-7A25-42E7B6614F25}"/>
              </a:ext>
            </a:extLst>
          </p:cNvPr>
          <p:cNvSpPr txBox="1"/>
          <p:nvPr/>
        </p:nvSpPr>
        <p:spPr>
          <a:xfrm>
            <a:off x="0" y="6523396"/>
            <a:ext cx="732783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Slide credit:</a:t>
            </a:r>
            <a:endParaRPr lang="en-TR" sz="105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41F6FE-A25B-E138-DDFC-7A5B201DDFD1}"/>
              </a:ext>
            </a:extLst>
          </p:cNvPr>
          <p:cNvSpPr txBox="1"/>
          <p:nvPr/>
        </p:nvSpPr>
        <p:spPr>
          <a:xfrm>
            <a:off x="692727" y="1028343"/>
            <a:ext cx="9892146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en-US" b="1" i="0" dirty="0">
                <a:effectLst/>
                <a:cs typeface="Arial" panose="020B0604020202020204" pitchFamily="34" charset="0"/>
              </a:rPr>
              <a:t>Ambiguity: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effectLst/>
                <a:cs typeface="Arial" panose="020B0604020202020204" pitchFamily="34" charset="0"/>
              </a:rPr>
              <a:t>Ambiguous named entities with multiple possible interpretations can be challenging to identify accurately.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effectLst/>
                <a:cs typeface="Arial" panose="020B0604020202020204" pitchFamily="34" charset="0"/>
              </a:rPr>
              <a:t>Contextual understanding and domain knowledge are crucial to disambiguate such cases.</a:t>
            </a:r>
          </a:p>
          <a:p>
            <a:pPr lvl="1" algn="l"/>
            <a:endParaRPr lang="en-US" b="0" i="0" dirty="0">
              <a:effectLst/>
              <a:cs typeface="Arial" panose="020B0604020202020204" pitchFamily="34" charset="0"/>
            </a:endParaRPr>
          </a:p>
          <a:p>
            <a:pPr algn="l">
              <a:buFont typeface="+mj-lt"/>
              <a:buAutoNum type="arabicPeriod"/>
            </a:pPr>
            <a:r>
              <a:rPr lang="en-US" b="1" i="0" dirty="0">
                <a:effectLst/>
                <a:cs typeface="Arial" panose="020B0604020202020204" pitchFamily="34" charset="0"/>
              </a:rPr>
              <a:t>Out-of-vocabulary entities: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effectLst/>
                <a:cs typeface="Arial" panose="020B0604020202020204" pitchFamily="34" charset="0"/>
              </a:rPr>
              <a:t>NER models may struggle with recognizing named entities that are not present in the training data.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effectLst/>
                <a:cs typeface="Arial" panose="020B0604020202020204" pitchFamily="34" charset="0"/>
              </a:rPr>
              <a:t>Continuous model updates or leveraging external knowledge sources can help address this issue.</a:t>
            </a:r>
          </a:p>
          <a:p>
            <a:pPr marL="742950" lvl="1" indent="-285750" algn="l">
              <a:buFont typeface="+mj-lt"/>
              <a:buAutoNum type="arabicPeriod"/>
            </a:pPr>
            <a:endParaRPr lang="en-US" b="0" i="0" dirty="0">
              <a:effectLst/>
              <a:cs typeface="Arial" panose="020B0604020202020204" pitchFamily="34" charset="0"/>
            </a:endParaRPr>
          </a:p>
          <a:p>
            <a:pPr algn="l">
              <a:buFont typeface="+mj-lt"/>
              <a:buAutoNum type="arabicPeriod"/>
            </a:pPr>
            <a:r>
              <a:rPr lang="en-US" b="1" i="0" dirty="0">
                <a:effectLst/>
                <a:cs typeface="Arial" panose="020B0604020202020204" pitchFamily="34" charset="0"/>
              </a:rPr>
              <a:t>Evaluation metrics: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effectLst/>
                <a:cs typeface="Arial" panose="020B0604020202020204" pitchFamily="34" charset="0"/>
              </a:rPr>
              <a:t>Common evaluation metrics for NER include precision, recall, and F1-score.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effectLst/>
                <a:cs typeface="Arial" panose="020B0604020202020204" pitchFamily="34" charset="0"/>
              </a:rPr>
              <a:t>Precision measures the accuracy of identified entities, recall measures the coverage, and F1-score combines both metrics.</a:t>
            </a:r>
          </a:p>
        </p:txBody>
      </p:sp>
    </p:spTree>
    <p:extLst>
      <p:ext uri="{BB962C8B-B14F-4D97-AF65-F5344CB8AC3E}">
        <p14:creationId xmlns:p14="http://schemas.microsoft.com/office/powerpoint/2010/main" val="1931175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616037" y="80688"/>
            <a:ext cx="5126182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NER (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Named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Entity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Recognation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– Varlık İsmi Tanıma)</a:t>
            </a:r>
            <a:endParaRPr lang="tr-TR" sz="24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903968-BF7A-001F-7A25-42E7B6614F25}"/>
              </a:ext>
            </a:extLst>
          </p:cNvPr>
          <p:cNvSpPr txBox="1"/>
          <p:nvPr/>
        </p:nvSpPr>
        <p:spPr>
          <a:xfrm>
            <a:off x="0" y="6523396"/>
            <a:ext cx="732783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Slide credit:</a:t>
            </a:r>
            <a:endParaRPr lang="en-TR" sz="105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F0F0B4-41E0-2B6B-31A8-966F952AFC23}"/>
              </a:ext>
            </a:extLst>
          </p:cNvPr>
          <p:cNvSpPr txBox="1"/>
          <p:nvPr/>
        </p:nvSpPr>
        <p:spPr>
          <a:xfrm>
            <a:off x="5277731" y="3163542"/>
            <a:ext cx="1636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R" dirty="0"/>
              <a:t>CODING TIME!!</a:t>
            </a:r>
          </a:p>
        </p:txBody>
      </p:sp>
    </p:spTree>
    <p:extLst>
      <p:ext uri="{BB962C8B-B14F-4D97-AF65-F5344CB8AC3E}">
        <p14:creationId xmlns:p14="http://schemas.microsoft.com/office/powerpoint/2010/main" val="22235378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5A5DFB-6B17-4CC2-B350-12E057388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dirty="0" err="1"/>
              <a:t>Özgeçmişten</a:t>
            </a:r>
            <a:r>
              <a:rPr lang="tr-TR" dirty="0"/>
              <a:t> Bilgi </a:t>
            </a:r>
            <a:r>
              <a:rPr lang="tr-TR" dirty="0" err="1"/>
              <a:t>Çıkarımı</a:t>
            </a:r>
            <a:r>
              <a:rPr lang="tr-TR" dirty="0"/>
              <a:t> (</a:t>
            </a:r>
            <a:r>
              <a:rPr lang="tr-TR" dirty="0" err="1"/>
              <a:t>Resume</a:t>
            </a:r>
            <a:r>
              <a:rPr lang="tr-TR" dirty="0"/>
              <a:t> </a:t>
            </a:r>
            <a:r>
              <a:rPr lang="tr-TR" dirty="0" err="1"/>
              <a:t>Parser</a:t>
            </a:r>
            <a:r>
              <a:rPr lang="tr-TR" dirty="0"/>
              <a:t>)</a:t>
            </a:r>
            <a:endParaRPr lang="en-US" dirty="0"/>
          </a:p>
        </p:txBody>
      </p:sp>
      <p:sp>
        <p:nvSpPr>
          <p:cNvPr id="5" name="Unvan 1">
            <a:extLst>
              <a:ext uri="{FF2B5EF4-FFF2-40B4-BE49-F238E27FC236}">
                <a16:creationId xmlns:a16="http://schemas.microsoft.com/office/drawing/2014/main" id="{FDF540A4-3077-481F-8C13-EF4CAC3CCEF5}"/>
              </a:ext>
            </a:extLst>
          </p:cNvPr>
          <p:cNvSpPr txBox="1">
            <a:spLocks/>
          </p:cNvSpPr>
          <p:nvPr/>
        </p:nvSpPr>
        <p:spPr>
          <a:xfrm>
            <a:off x="8203191" y="182678"/>
            <a:ext cx="3779837" cy="431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r-TR" sz="2400" b="0" i="0" u="none" strike="noStrike" kern="1200" cap="none" spc="0" normalizeH="0" baseline="0" noProof="0">
              <a:ln>
                <a:noFill/>
              </a:ln>
              <a:solidFill>
                <a:srgbClr val="8064A2">
                  <a:lumMod val="75000"/>
                </a:srgbClr>
              </a:solidFill>
              <a:effectLst/>
              <a:uLnTx/>
              <a:uFillTx/>
              <a:latin typeface="Calibri"/>
              <a:ea typeface="+mj-ea"/>
              <a:cs typeface="+mj-cs"/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4730CFB7-8848-4A38-A2C8-CAAF43A309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606009"/>
            <a:ext cx="8500188" cy="34597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2000" b="1" i="0" u="none" strike="noStrike" kern="0" cap="none" spc="0" normalizeH="0" baseline="0" noProof="0" dirty="0">
                <a:ln>
                  <a:noFill/>
                </a:ln>
                <a:solidFill>
                  <a:srgbClr val="8064A2"/>
                </a:solidFill>
                <a:effectLst/>
                <a:uLnTx/>
                <a:uFillTx/>
              </a:rPr>
              <a:t>BAŞLATILMA GEREKÇESİ VE AMACI</a:t>
            </a:r>
            <a:endParaRPr kumimoji="0" lang="tr-TR" sz="2000" b="1" kern="0" dirty="0">
              <a:solidFill>
                <a:srgbClr val="8064A2"/>
              </a:solidFill>
              <a:cs typeface="Calibri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r-TR" sz="2000" b="1" kern="0" dirty="0">
                <a:solidFill>
                  <a:srgbClr val="8064A2"/>
                </a:solidFill>
                <a:cs typeface="Calibri"/>
              </a:rPr>
              <a:t> </a:t>
            </a:r>
            <a:endParaRPr lang="tr-TR" sz="2000" b="1" i="0" u="none" strike="noStrike" kern="0" cap="none" spc="0" normalizeH="0" baseline="0" noProof="0" dirty="0">
              <a:ln>
                <a:noFill/>
              </a:ln>
              <a:solidFill>
                <a:srgbClr val="8064A2"/>
              </a:solidFill>
              <a:effectLst/>
              <a:uLnTx/>
              <a:uFillTx/>
              <a:cs typeface="Calibri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tr-TR" sz="1600" kern="0" dirty="0">
                <a:cs typeface="Calibri"/>
              </a:rPr>
              <a:t>İşe alım süreçlerin de özgeçmişlerin manuel olarak incelemenin maliyeti yüksek olmaktadır. Bu proje kapsamında özgeçmişlerin incelemesini otomatikleştirerek işe alım süreçlerinin maaliyetinin düşürülmesi hedeflenmektedir.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tr-TR" sz="1600" kern="0" dirty="0"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tr-TR" sz="1600" kern="0" dirty="0">
                <a:cs typeface="Calibri"/>
              </a:rPr>
              <a:t>Kullanıcıların farklı platformlarda iş bilgilerini girmesi iş yükü yaratmaktadır. Kullanıcıların sisteme girmesini kolaylaştırılması ve daha fazla kullanıcıyı sisteme çekmek hedeflenmekte. 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tr-TR" sz="1600" kern="0" dirty="0"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tr-TR" sz="1600" kern="0" dirty="0" err="1">
                <a:cs typeface="Calibri"/>
              </a:rPr>
              <a:t>Kariyer.net</a:t>
            </a:r>
            <a:r>
              <a:rPr lang="tr-TR" sz="1600" kern="0" dirty="0">
                <a:cs typeface="Calibri"/>
              </a:rPr>
              <a:t> sistemin de bulunan bir çoğu kullanıcın yapısal verisi bulunmamakta. Bu kullanıcıların sadece yapısal olmayan halinde özgeçmişleri bulunmaktadır. Bu özgeçmişlerin </a:t>
            </a:r>
            <a:r>
              <a:rPr lang="tr-TR" sz="1600" kern="0" dirty="0" err="1">
                <a:cs typeface="Calibri"/>
              </a:rPr>
              <a:t>Kariyer.net</a:t>
            </a:r>
            <a:r>
              <a:rPr lang="tr-TR" sz="1600" kern="0" dirty="0">
                <a:cs typeface="Calibri"/>
              </a:rPr>
              <a:t> </a:t>
            </a:r>
            <a:r>
              <a:rPr lang="tr-TR" sz="1600" kern="0" dirty="0" err="1">
                <a:cs typeface="Calibri"/>
              </a:rPr>
              <a:t>database'ine</a:t>
            </a:r>
            <a:r>
              <a:rPr lang="tr-TR" sz="1600" kern="0" dirty="0">
                <a:cs typeface="Calibri"/>
              </a:rPr>
              <a:t> kazandırılması hedeflenmektedir.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tr-TR" sz="1400" kern="0" dirty="0">
              <a:cs typeface="Calibri"/>
            </a:endParaRPr>
          </a:p>
        </p:txBody>
      </p:sp>
      <p:graphicFrame>
        <p:nvGraphicFramePr>
          <p:cNvPr id="7" name="Diagram 18">
            <a:extLst>
              <a:ext uri="{FF2B5EF4-FFF2-40B4-BE49-F238E27FC236}">
                <a16:creationId xmlns:a16="http://schemas.microsoft.com/office/drawing/2014/main" id="{ADB6914A-73A8-477D-BFC5-DBD4891151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07758566"/>
              </p:ext>
            </p:extLst>
          </p:nvPr>
        </p:nvGraphicFramePr>
        <p:xfrm>
          <a:off x="8203191" y="1062385"/>
          <a:ext cx="3747959" cy="12111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0D463ED1-5C17-A72F-7B79-78E74E7985B9}"/>
              </a:ext>
            </a:extLst>
          </p:cNvPr>
          <p:cNvSpPr/>
          <p:nvPr/>
        </p:nvSpPr>
        <p:spPr>
          <a:xfrm>
            <a:off x="10093109" y="5947735"/>
            <a:ext cx="2098891" cy="9102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9609376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27323</TotalTime>
  <Words>2138</Words>
  <Application>Microsoft Macintosh PowerPoint</Application>
  <PresentationFormat>Widescreen</PresentationFormat>
  <Paragraphs>321</Paragraphs>
  <Slides>38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38</vt:i4>
      </vt:variant>
    </vt:vector>
  </HeadingPairs>
  <TitlesOfParts>
    <vt:vector size="50" baseType="lpstr">
      <vt:lpstr>Arial</vt:lpstr>
      <vt:lpstr>Arial,Sans-Serif</vt:lpstr>
      <vt:lpstr>Calibri</vt:lpstr>
      <vt:lpstr>Calibri Light</vt:lpstr>
      <vt:lpstr>Courier New</vt:lpstr>
      <vt:lpstr>Gordita</vt:lpstr>
      <vt:lpstr>Montserrat</vt:lpstr>
      <vt:lpstr>sohne</vt:lpstr>
      <vt:lpstr>source-serif-pro</vt:lpstr>
      <vt:lpstr>Work Sans</vt:lpstr>
      <vt:lpstr>Office Theme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Özgeçmişten Bilgi Çıkarımı (Resume Parser)</vt:lpstr>
      <vt:lpstr>Özgeçmişten Bilgi Çıkarımı (Resume Parser)</vt:lpstr>
      <vt:lpstr>Özgeçmişten Bilgi Çıkarımı (Resume Parser)</vt:lpstr>
      <vt:lpstr>Özgeçmişten Bilgi Çıkarımı (Resume Parser)</vt:lpstr>
      <vt:lpstr>Özgeçmişten Bilgi Çıkarımı (Resume Parser)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Kelime Vektör Algoritmaları Tabanlı Kümeler ile Arama Sonuçları Uygunluğu Geliştirme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Kemal Can Kara</dc:creator>
  <cp:lastModifiedBy>Kemal Can KARA</cp:lastModifiedBy>
  <cp:revision>349</cp:revision>
  <dcterms:created xsi:type="dcterms:W3CDTF">2023-05-05T15:50:07Z</dcterms:created>
  <dcterms:modified xsi:type="dcterms:W3CDTF">2025-01-31T13:13:24Z</dcterms:modified>
</cp:coreProperties>
</file>